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53" r:id="rId2"/>
    <p:sldMasterId id="2147483655" r:id="rId3"/>
    <p:sldMasterId id="2147483831" r:id="rId4"/>
    <p:sldMasterId id="2147483904" r:id="rId5"/>
    <p:sldMasterId id="2147484340" r:id="rId6"/>
    <p:sldMasterId id="2147484426" r:id="rId7"/>
  </p:sldMasterIdLst>
  <p:notesMasterIdLst>
    <p:notesMasterId r:id="rId73"/>
  </p:notesMasterIdLst>
  <p:sldIdLst>
    <p:sldId id="256" r:id="rId8"/>
    <p:sldId id="280" r:id="rId9"/>
    <p:sldId id="284" r:id="rId10"/>
    <p:sldId id="282" r:id="rId11"/>
    <p:sldId id="317" r:id="rId12"/>
    <p:sldId id="318" r:id="rId13"/>
    <p:sldId id="319" r:id="rId14"/>
    <p:sldId id="320" r:id="rId15"/>
    <p:sldId id="275" r:id="rId16"/>
    <p:sldId id="323" r:id="rId17"/>
    <p:sldId id="261" r:id="rId18"/>
    <p:sldId id="332" r:id="rId19"/>
    <p:sldId id="339" r:id="rId20"/>
    <p:sldId id="263" r:id="rId21"/>
    <p:sldId id="264" r:id="rId22"/>
    <p:sldId id="308" r:id="rId23"/>
    <p:sldId id="327" r:id="rId24"/>
    <p:sldId id="324" r:id="rId25"/>
    <p:sldId id="340" r:id="rId26"/>
    <p:sldId id="266" r:id="rId27"/>
    <p:sldId id="278" r:id="rId28"/>
    <p:sldId id="304" r:id="rId29"/>
    <p:sldId id="306" r:id="rId30"/>
    <p:sldId id="322" r:id="rId31"/>
    <p:sldId id="316" r:id="rId32"/>
    <p:sldId id="307" r:id="rId33"/>
    <p:sldId id="285" r:id="rId34"/>
    <p:sldId id="325" r:id="rId35"/>
    <p:sldId id="286" r:id="rId36"/>
    <p:sldId id="288" r:id="rId37"/>
    <p:sldId id="341" r:id="rId38"/>
    <p:sldId id="262" r:id="rId39"/>
    <p:sldId id="321" r:id="rId40"/>
    <p:sldId id="291" r:id="rId41"/>
    <p:sldId id="328" r:id="rId42"/>
    <p:sldId id="294" r:id="rId43"/>
    <p:sldId id="293" r:id="rId44"/>
    <p:sldId id="292" r:id="rId45"/>
    <p:sldId id="326" r:id="rId46"/>
    <p:sldId id="342" r:id="rId47"/>
    <p:sldId id="267" r:id="rId48"/>
    <p:sldId id="265" r:id="rId49"/>
    <p:sldId id="279" r:id="rId50"/>
    <p:sldId id="271" r:id="rId51"/>
    <p:sldId id="290" r:id="rId52"/>
    <p:sldId id="289" r:id="rId53"/>
    <p:sldId id="315" r:id="rId54"/>
    <p:sldId id="268" r:id="rId55"/>
    <p:sldId id="269" r:id="rId56"/>
    <p:sldId id="274" r:id="rId57"/>
    <p:sldId id="329" r:id="rId58"/>
    <p:sldId id="273" r:id="rId59"/>
    <p:sldId id="270" r:id="rId60"/>
    <p:sldId id="272" r:id="rId61"/>
    <p:sldId id="343" r:id="rId62"/>
    <p:sldId id="302" r:id="rId63"/>
    <p:sldId id="303" r:id="rId64"/>
    <p:sldId id="331" r:id="rId65"/>
    <p:sldId id="309" r:id="rId66"/>
    <p:sldId id="310" r:id="rId67"/>
    <p:sldId id="311" r:id="rId68"/>
    <p:sldId id="312" r:id="rId69"/>
    <p:sldId id="313" r:id="rId70"/>
    <p:sldId id="344" r:id="rId71"/>
    <p:sldId id="345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051"/>
    <a:srgbClr val="FF0066"/>
    <a:srgbClr val="003B00"/>
    <a:srgbClr val="FFFF00"/>
    <a:srgbClr val="CC6600"/>
    <a:srgbClr val="990099"/>
    <a:srgbClr val="00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20F341C-7536-9E49-879B-FD4FC6C81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46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34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34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34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0036B79-E686-9E4F-8CEF-9F4B62DFE09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233C35A-D5B9-9544-94BB-72827441FF0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2A75EEF-FCCE-ED46-8E2A-FBFD01DC2F69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31C271C-DBBA-8447-A8BB-2886B88BEC7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8259DC5-99DA-684F-9F24-F63ECB28447B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1D0397E-D4A3-9342-B893-0F9642EC5F58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64B2B8E-9B8B-B04A-86BC-92A8198CA85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308F6EA-E658-594B-8602-E7EC21FA263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98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8AE4D1B-3DAC-0D4A-8722-8B16D3331DBD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B98BC0-FB3E-F24C-A98F-8BA2221F07F1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0C821B0-96D3-C548-B56E-D035C38732A6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CDC379F-B594-D948-A648-8512C028880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Choose one or the other: external or internal.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do you hold your view?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80D545F-2E3C-0947-B2E7-AE9CB1953A27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8DD850B-248A-8A4C-8F6F-454B0536613E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08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69782CB-1F85-E54E-A542-7B34D3B6D987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C9CF432-CD99-4E49-AA30-0E04D2417F26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E592E21-FDDF-B649-8C32-A2416DD66C81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3F5D73D-86DE-2949-9A74-48D6FAB4E7BD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D20F5CF-AE47-8140-BAFA-3AB3C290956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18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2EBD720-E83B-274B-B973-04E2B6D9E68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208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9DB8D4D-9B0E-724F-ACB5-434637E0E18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228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D1E2F9E-96BB-EC41-95BC-310089BA9568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249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BB8C425-5B8B-F846-8F75-865FFBF90B6D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C8B3986-9B7F-D540-B186-5602DB064816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269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2F53329-7183-E046-8F1F-32BB48ED5A7D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29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6D7CA59-E3BB-E146-8D2E-D4EBC38858EC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31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5D8E537-A477-AC46-95F0-3FD8DCCC53A0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33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7F40D18-0F2D-C64B-A5A5-147AA733EDF7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35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35D6C49-3C43-C54F-A455-5B341D8A3743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37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NASA/GSFC/METI/ERSDAC/JAROS, and U.S./Japan ASTER Science Team at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http://asterweb.jpl.nasa.gov/gallery-detail.asp?name=deadsea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59E7B69-DE10-5D42-B97F-B69236D5EB52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392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564614D-8B4D-1946-873F-A78A157F41F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413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0EEA77C-66A7-CE4A-8B0D-5614249E525B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1325552-AADD-3444-9ADE-B698545D776E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6C8E38A-881F-AB48-A606-0CD664F56763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732EAF5-0886-2D45-A954-ED2FC629354B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7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4EC0847-EBE6-4049-8D3D-DE29B21E4725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95EB3B0-6A29-BA4E-905C-1F5659A4A70C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E8ECCDD-7DF2-2242-A724-786271584E45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53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97BE3CB-EF47-2F4F-9F7F-8DBA23B6BEBE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55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78A72AF-0F2E-8842-8B3E-70149EBD0FBA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57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0B16915-A296-1C4B-8FD5-4707BC6FC662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59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39D5E11-75D2-B943-8A32-31C338641199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617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728E013-FF5A-FB40-A816-8539664F7491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63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DAE6D0D-107F-5A4C-91FF-5D015EBF518B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65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2FF3591-786D-5F48-9619-43011A40558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AFEF318-544D-C340-B76F-1B7C981D618D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82BB9B2-4113-3E42-94A7-9F3E6E10F293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9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B2107EB-5634-D840-84F6-3075C6D6FDB5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72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436705A-78B2-6047-9ED6-89E0C4721DD1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74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B89F03D-91F2-C447-BBE8-4F9BFBD3F7F7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76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14B0AF6-2300-F542-8A94-ED9264916A23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78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E2D55E9-80EE-7B4D-B698-AF1582D9A157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80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1440CE2-58DB-7648-9E22-98E214188467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82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</a:pPr>
            <a:fld id="{BFA7B941-8D3C-D745-933D-27E26D64917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>
                <a:buClr>
                  <a:srgbClr val="0000FF"/>
                </a:buClr>
              </a:pPr>
              <a:t>58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3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BF85DED-890D-4041-9160-A8529ABB3820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863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5C44BBD-CB21-844A-8248-E2E24733583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248B232-6A1A-9349-9FBA-D8347131EE44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88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ED81FB2-8954-C741-B71D-32950335B719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904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F978DF7-9526-4947-9C40-342D7239CBA6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92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75E01A8-68E9-3649-8762-98D961E66A39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1945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7F6D4F3-1295-6E46-8ED9-0504D8ECA2E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798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785EC1A-4027-4E4E-AE04-54A1EF5E175A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07F867F-6B75-F84C-96BF-A0DCBD8AD7D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5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493C6B-88AC-9D4A-B28B-4E2CF9E5D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4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2F1C-776E-6F48-A796-652A5C981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4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86494-C13E-CF44-96F4-D6CAEDFE4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8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2400">
                <a:latin typeface="Times New Roman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sz="2400">
                <a:latin typeface="Times New Roman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-105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92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E63B5003-E860-E44E-8916-76A382103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79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A27CA-CAF2-494A-BD89-F6B22F5B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4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6C0A0-20E0-ED40-B4E0-218E1AF7E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5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2315D-D1DE-4E48-BB72-58B7B1941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5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ECA91-5F3E-E641-885A-B9C746EF5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41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DEA3-D796-834B-847A-D70D28FA8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76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5F805-0C24-3344-9030-ABAE260AD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38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68680-C979-2A4F-A8C4-777599767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7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4195-CC55-EB42-9CB5-89F5B9B02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6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39007-AA71-1744-9DD9-2D3E9ADD9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71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75656-3559-9247-8559-6BF571197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84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D367-FB58-3A4C-9246-B9810C0EC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0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7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7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BC7895-B4DA-EF4F-A8C2-A7AB5FEBC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88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E00E5-383B-8541-8AC5-BED6FA797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5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3AB2F-318C-D147-BC51-4A4991BFB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75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3DDFD-E578-604F-9E94-8399A331A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12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0383E-DDA3-D04B-9CBC-9536243AD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3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5E068-8659-704B-9AC7-C6022F09D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4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7FF95-5213-BE49-A701-98907F39A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236C7-B7CA-7147-B33B-02B24C7D5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1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9C8A-CDCC-B949-8B7D-90BE9E252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8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9ABD5-DC8F-8045-8154-5C38E7C00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17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2711-400C-FD41-8BD6-0776DB1B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13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A76C7-9E25-084E-AD91-8BA410E09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95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FD3E427C-7D55-4341-97A9-8D2916C42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50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4071211F-12B5-1D45-8FEF-005EF6CAA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41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1226DB54-8734-414B-A4A6-F78C3D9D8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77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D8967170-9FA9-8242-A44E-7905046A3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79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6162EA8B-1394-F942-B9BE-4C9D5572A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7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DF39FF28-39A6-2949-9B89-58621467D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1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03ACB-8C1A-904B-B138-25460F26A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09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6A52D50C-B1E8-344D-B849-096A7349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49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6714279F-5FD9-2147-BFB3-2701BBC34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5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0703BE06-6A2E-AF4F-80EB-3D9F1B756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9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9086BBFC-191D-8143-9CC9-301F4CFA8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81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00AE1FA9-4561-E545-B9D0-FA74A497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59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charset="0"/>
              </a:defRPr>
            </a:lvl1pPr>
          </a:lstStyle>
          <a:p>
            <a:pPr>
              <a:defRPr/>
            </a:pPr>
            <a:fld id="{46B1C52D-29B2-2042-830E-F13655443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60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CBDB35-BC4C-B343-A00B-29A7A369C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20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5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2721A9-DE55-1040-B4CA-B00877066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20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7358B-20C9-6349-81CD-6F36CBEA6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45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0471-CB28-284C-A562-2622526D1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D7641-02EB-9347-A6AF-E3163F08F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11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EE211-0BAB-3D43-B422-F3B9E13CE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1D1BA-D7B3-AC44-9644-1D7C8EF2F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7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72824-A183-5646-A609-5982B6353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4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0960E-992B-544A-B250-75801C2FE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9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C0692-AE56-1043-8CFB-9167CBCD6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11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FC519-F7A4-224B-8B35-C70C7FA90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97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D6217-8899-5E4B-B3CB-A662EC0D4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27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3A294-47FB-0E47-ADD3-061E96A8C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4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61659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502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61944-66A6-5946-83E0-DE36155A7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50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9871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999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08385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8389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17677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195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614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612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0721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691A2-2B9B-954A-A4F8-896AC6D93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7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AC9A-CF5C-CC46-A6BD-B7428EF3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0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9D855-A079-3F45-A814-92FB820D8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4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5.xml"/><Relationship Id="rId3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19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0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1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1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821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3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3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3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8462D2C-B1AC-3742-AC5A-A1A46BEE6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9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332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332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332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3322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31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90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206FA926-535B-9F49-BB40-51F4D7827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5" charset="2"/>
        <a:buChar char="l"/>
        <a:defRPr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5" charset="2"/>
        <a:buChar char="l"/>
        <a:defRPr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5" charset="2"/>
        <a:buChar char="l"/>
        <a:defRPr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5" charset="2"/>
        <a:buChar char="l"/>
        <a:defRPr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22D73BC-BB49-4E42-9FDA-71A28A7ED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56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554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554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554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561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4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6554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61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11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89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0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0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0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1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1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1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2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92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3793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76C9C67-6BCE-9842-8062-0A970F8CD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1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CD8B99-BD18-3B44-8D42-2E5440D62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4" r:id="rId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charset="0"/>
        <a:buChar char="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grpSp>
          <p:nvGrpSpPr>
            <p:cNvPr id="532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19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0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1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1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821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532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532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2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32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3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3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3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3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9B14B1D-AB05-6D41-B77A-6CFEE626D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5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0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4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11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mn-MN" sz="4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  <a:endParaRPr lang="en-US" sz="44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5002213"/>
            <a:ext cx="6264275" cy="1306512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Анхдугаар зууны Израйль дахь нөлөө бүхий бүлгэмүүд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3" name="Picture 4" descr="Pharisee &amp; Scr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"/>
          <a:stretch>
            <a:fillRect/>
          </a:stretch>
        </p:blipFill>
        <p:spPr bwMode="auto">
          <a:xfrm>
            <a:off x="2743200" y="228600"/>
            <a:ext cx="36083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448382"/>
            <a:ext cx="91440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Дк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Рик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Грифит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Сингапур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Библийн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Коллеж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Фарисайчууд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Фарисайчуудыг </a:t>
            </a:r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онцлог шинжүүд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 юу бэ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/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Өнөөгийн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 фарисайчууд хэн вэ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8247063" y="0"/>
            <a:ext cx="725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Hillside Tom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 b="8165"/>
          <a:stretch>
            <a:fillRect/>
          </a:stretch>
        </p:blipFill>
        <p:spPr bwMode="auto">
          <a:xfrm>
            <a:off x="3487738" y="0"/>
            <a:ext cx="5656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960438"/>
          </a:xfr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Эзэнтэй ойр байх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25538"/>
            <a:ext cx="3276600" cy="5503862"/>
          </a:xfrm>
        </p:spPr>
        <p:txBody>
          <a:bodyPr/>
          <a:lstStyle/>
          <a:p>
            <a:pPr eaLnBrk="1" hangingPunct="1">
              <a:defRPr/>
            </a:pP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Иудейчүүд Мессиаг дорно зүгийн үүдээр орж ирэх үед нь хамгийн түрүүнд амилуулагдаж Мессиатай нэгдэхийн тулд Чидун уулан дээр оршуулагджээ</a:t>
            </a: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5" charset="0"/>
            </a:endParaRPr>
          </a:p>
        </p:txBody>
      </p:sp>
      <p:sp>
        <p:nvSpPr>
          <p:cNvPr id="89090" name="Left-Right Arrow 26"/>
          <p:cNvSpPr>
            <a:spLocks noChangeArrowheads="1"/>
          </p:cNvSpPr>
          <p:nvPr/>
        </p:nvSpPr>
        <p:spPr bwMode="auto">
          <a:xfrm rot="-5400000">
            <a:off x="2196306" y="2888457"/>
            <a:ext cx="4175125" cy="1081088"/>
          </a:xfrm>
          <a:prstGeom prst="leftRightArrow">
            <a:avLst>
              <a:gd name="adj1" fmla="val 50000"/>
              <a:gd name="adj2" fmla="val 49937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1" name="Left-Right Arrow 27"/>
          <p:cNvSpPr>
            <a:spLocks noChangeArrowheads="1"/>
          </p:cNvSpPr>
          <p:nvPr/>
        </p:nvSpPr>
        <p:spPr bwMode="auto">
          <a:xfrm>
            <a:off x="2195513" y="2673350"/>
            <a:ext cx="4176712" cy="1079500"/>
          </a:xfrm>
          <a:prstGeom prst="left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2952750" cy="199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3600" i="1"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8247063" y="0"/>
            <a:ext cx="89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115a</a:t>
            </a:r>
          </a:p>
        </p:txBody>
      </p:sp>
      <p:sp>
        <p:nvSpPr>
          <p:cNvPr id="89094" name="TextBox 1"/>
          <p:cNvSpPr txBox="1">
            <a:spLocks noChangeArrowheads="1"/>
          </p:cNvSpPr>
          <p:nvPr/>
        </p:nvSpPr>
        <p:spPr bwMode="auto">
          <a:xfrm>
            <a:off x="250825" y="5300663"/>
            <a:ext cx="1800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/>
              <a:t>Амьдралд хандах чиг хандлага нь цагаанаар </a:t>
            </a:r>
          </a:p>
          <a:p>
            <a:endParaRPr lang="en-US" sz="1800"/>
          </a:p>
        </p:txBody>
      </p:sp>
      <p:sp>
        <p:nvSpPr>
          <p:cNvPr id="89095" name="TextBox 9"/>
          <p:cNvSpPr txBox="1">
            <a:spLocks noChangeArrowheads="1"/>
          </p:cNvSpPr>
          <p:nvPr/>
        </p:nvSpPr>
        <p:spPr bwMode="auto">
          <a:xfrm>
            <a:off x="6372225" y="6083300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800" i="1">
                <a:solidFill>
                  <a:srgbClr val="1489FF"/>
                </a:solidFill>
                <a:latin typeface="A_Bernhard" charset="0"/>
                <a:ea typeface="MS Mincho" charset="0"/>
                <a:cs typeface="MS Mincho" charset="0"/>
              </a:rPr>
              <a:t>Самаричууд </a:t>
            </a:r>
            <a:endParaRPr lang="en-US" sz="2800" i="1">
              <a:solidFill>
                <a:srgbClr val="1489FF"/>
              </a:solidFill>
              <a:latin typeface="A_Bernhard" charset="0"/>
              <a:ea typeface="MS Mincho" charset="0"/>
              <a:cs typeface="MS Mincho" charset="0"/>
            </a:endParaRPr>
          </a:p>
        </p:txBody>
      </p:sp>
      <p:sp>
        <p:nvSpPr>
          <p:cNvPr id="89096" name="TextBox 1"/>
          <p:cNvSpPr txBox="1">
            <a:spLocks noChangeArrowheads="1"/>
          </p:cNvSpPr>
          <p:nvPr/>
        </p:nvSpPr>
        <p:spPr bwMode="auto">
          <a:xfrm>
            <a:off x="3352800" y="604838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Фарисайчууд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89097" name="TextBox 1"/>
          <p:cNvSpPr txBox="1">
            <a:spLocks noChangeArrowheads="1"/>
          </p:cNvSpPr>
          <p:nvPr/>
        </p:nvSpPr>
        <p:spPr bwMode="auto">
          <a:xfrm>
            <a:off x="1150938" y="35750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Бослого</a:t>
            </a:r>
            <a:endParaRPr lang="en-US" sz="1800" i="1"/>
          </a:p>
        </p:txBody>
      </p:sp>
      <p:sp>
        <p:nvSpPr>
          <p:cNvPr id="89098" name="TextBox 1"/>
          <p:cNvSpPr txBox="1">
            <a:spLocks noChangeArrowheads="1"/>
          </p:cNvSpPr>
          <p:nvPr/>
        </p:nvSpPr>
        <p:spPr bwMode="auto">
          <a:xfrm>
            <a:off x="6203950" y="2674938"/>
            <a:ext cx="232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Садукайчууд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89099" name="TextBox 1"/>
          <p:cNvSpPr txBox="1">
            <a:spLocks noChangeArrowheads="1"/>
          </p:cNvSpPr>
          <p:nvPr/>
        </p:nvSpPr>
        <p:spPr bwMode="auto">
          <a:xfrm>
            <a:off x="6203950" y="360997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Огцролт </a:t>
            </a:r>
            <a:endParaRPr lang="en-US" sz="1800" i="1"/>
          </a:p>
        </p:txBody>
      </p:sp>
      <p:sp>
        <p:nvSpPr>
          <p:cNvPr id="89100" name="TextBox 1"/>
          <p:cNvSpPr txBox="1">
            <a:spLocks noChangeArrowheads="1"/>
          </p:cNvSpPr>
          <p:nvPr/>
        </p:nvSpPr>
        <p:spPr bwMode="auto">
          <a:xfrm>
            <a:off x="4572000" y="102870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Интеграц </a:t>
            </a:r>
            <a:endParaRPr lang="en-US" sz="1800" i="1"/>
          </a:p>
        </p:txBody>
      </p:sp>
      <p:sp>
        <p:nvSpPr>
          <p:cNvPr id="89101" name="TextBox 1"/>
          <p:cNvSpPr txBox="1">
            <a:spLocks noChangeArrowheads="1"/>
          </p:cNvSpPr>
          <p:nvPr/>
        </p:nvSpPr>
        <p:spPr bwMode="auto">
          <a:xfrm rot="5400000">
            <a:off x="3244850" y="295592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Шашин 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89102" name="TextBox 1"/>
          <p:cNvSpPr txBox="1">
            <a:spLocks noChangeArrowheads="1"/>
          </p:cNvSpPr>
          <p:nvPr/>
        </p:nvSpPr>
        <p:spPr bwMode="auto">
          <a:xfrm>
            <a:off x="4579938" y="2998788"/>
            <a:ext cx="143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Улс төр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89103" name="TextBox 1"/>
          <p:cNvSpPr txBox="1">
            <a:spLocks noChangeArrowheads="1"/>
          </p:cNvSpPr>
          <p:nvPr/>
        </p:nvSpPr>
        <p:spPr bwMode="auto">
          <a:xfrm>
            <a:off x="4457700" y="518318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Тусгаарлал</a:t>
            </a:r>
            <a:endParaRPr lang="en-US" sz="1800" i="1"/>
          </a:p>
        </p:txBody>
      </p:sp>
      <p:sp>
        <p:nvSpPr>
          <p:cNvPr id="89104" name="TextBox 1"/>
          <p:cNvSpPr txBox="1">
            <a:spLocks noChangeArrowheads="1"/>
          </p:cNvSpPr>
          <p:nvPr/>
        </p:nvSpPr>
        <p:spPr bwMode="auto">
          <a:xfrm>
            <a:off x="3409950" y="558482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Ессенчүүд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89105" name="TextBox 1"/>
          <p:cNvSpPr txBox="1">
            <a:spLocks noChangeArrowheads="1"/>
          </p:cNvSpPr>
          <p:nvPr/>
        </p:nvSpPr>
        <p:spPr bwMode="auto">
          <a:xfrm rot="-5400000">
            <a:off x="-573881" y="28598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>
                <a:solidFill>
                  <a:srgbClr val="FFC000"/>
                </a:solidFill>
              </a:rPr>
              <a:t>Сикарии</a:t>
            </a:r>
            <a:endParaRPr lang="en-US" sz="1800">
              <a:solidFill>
                <a:srgbClr val="FFC000"/>
              </a:solidFill>
            </a:endParaRPr>
          </a:p>
        </p:txBody>
      </p:sp>
      <p:sp>
        <p:nvSpPr>
          <p:cNvPr id="89106" name="TextBox 1"/>
          <p:cNvSpPr txBox="1">
            <a:spLocks noChangeArrowheads="1"/>
          </p:cNvSpPr>
          <p:nvPr/>
        </p:nvSpPr>
        <p:spPr bwMode="auto">
          <a:xfrm>
            <a:off x="755650" y="267493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Зеалотчууд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89107" name="TextBox 1"/>
          <p:cNvSpPr txBox="1">
            <a:spLocks noChangeArrowheads="1"/>
          </p:cNvSpPr>
          <p:nvPr/>
        </p:nvSpPr>
        <p:spPr bwMode="auto">
          <a:xfrm rot="-5400000">
            <a:off x="7676356" y="29995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Херодынхон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31" name="Oval 9"/>
          <p:cNvSpPr>
            <a:spLocks noChangeArrowheads="1"/>
          </p:cNvSpPr>
          <p:nvPr/>
        </p:nvSpPr>
        <p:spPr bwMode="auto">
          <a:xfrm rot="5400000">
            <a:off x="1028700" y="1714500"/>
            <a:ext cx="6858000" cy="3429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0" y="2286000"/>
            <a:ext cx="9144000" cy="1905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6"/>
          <p:cNvSpPr>
            <a:spLocks noChangeArrowheads="1"/>
          </p:cNvSpPr>
          <p:nvPr/>
        </p:nvSpPr>
        <p:spPr bwMode="auto">
          <a:xfrm>
            <a:off x="5715000" y="5410200"/>
            <a:ext cx="34290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5" charset="0"/>
            </a:endParaRPr>
          </a:p>
        </p:txBody>
      </p:sp>
      <p:sp>
        <p:nvSpPr>
          <p:cNvPr id="91138" name="Left-Right Arrow 26"/>
          <p:cNvSpPr>
            <a:spLocks noChangeArrowheads="1"/>
          </p:cNvSpPr>
          <p:nvPr/>
        </p:nvSpPr>
        <p:spPr bwMode="auto">
          <a:xfrm rot="-5400000">
            <a:off x="2196306" y="2888457"/>
            <a:ext cx="4175125" cy="1081088"/>
          </a:xfrm>
          <a:prstGeom prst="leftRightArrow">
            <a:avLst>
              <a:gd name="adj1" fmla="val 50000"/>
              <a:gd name="adj2" fmla="val 49937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39" name="Left-Right Arrow 27"/>
          <p:cNvSpPr>
            <a:spLocks noChangeArrowheads="1"/>
          </p:cNvSpPr>
          <p:nvPr/>
        </p:nvSpPr>
        <p:spPr bwMode="auto">
          <a:xfrm>
            <a:off x="2195513" y="2673350"/>
            <a:ext cx="4176712" cy="1079500"/>
          </a:xfrm>
          <a:prstGeom prst="left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2952750" cy="199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3600" i="1"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8247063" y="0"/>
            <a:ext cx="89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115a</a:t>
            </a:r>
          </a:p>
        </p:txBody>
      </p:sp>
      <p:sp>
        <p:nvSpPr>
          <p:cNvPr id="91142" name="TextBox 1"/>
          <p:cNvSpPr txBox="1">
            <a:spLocks noChangeArrowheads="1"/>
          </p:cNvSpPr>
          <p:nvPr/>
        </p:nvSpPr>
        <p:spPr bwMode="auto">
          <a:xfrm>
            <a:off x="250825" y="5300663"/>
            <a:ext cx="1800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/>
              <a:t>Амьдралд хандах чиг хандлага нь цагаанаар </a:t>
            </a:r>
          </a:p>
          <a:p>
            <a:endParaRPr lang="en-US" sz="1800"/>
          </a:p>
        </p:txBody>
      </p:sp>
      <p:sp>
        <p:nvSpPr>
          <p:cNvPr id="91143" name="TextBox 9"/>
          <p:cNvSpPr txBox="1">
            <a:spLocks noChangeArrowheads="1"/>
          </p:cNvSpPr>
          <p:nvPr/>
        </p:nvSpPr>
        <p:spPr bwMode="auto">
          <a:xfrm>
            <a:off x="6372225" y="6083300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800" i="1">
                <a:solidFill>
                  <a:srgbClr val="1489FF"/>
                </a:solidFill>
                <a:latin typeface="A_Bernhard" charset="0"/>
                <a:ea typeface="MS Mincho" charset="0"/>
                <a:cs typeface="MS Mincho" charset="0"/>
              </a:rPr>
              <a:t>Самаричууд </a:t>
            </a:r>
            <a:endParaRPr lang="en-US" sz="2800" i="1">
              <a:solidFill>
                <a:srgbClr val="1489FF"/>
              </a:solidFill>
              <a:latin typeface="A_Bernhard" charset="0"/>
              <a:ea typeface="MS Mincho" charset="0"/>
              <a:cs typeface="MS Mincho" charset="0"/>
            </a:endParaRPr>
          </a:p>
        </p:txBody>
      </p:sp>
      <p:sp>
        <p:nvSpPr>
          <p:cNvPr id="91144" name="TextBox 1"/>
          <p:cNvSpPr txBox="1">
            <a:spLocks noChangeArrowheads="1"/>
          </p:cNvSpPr>
          <p:nvPr/>
        </p:nvSpPr>
        <p:spPr bwMode="auto">
          <a:xfrm>
            <a:off x="3352800" y="604838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Фарисайчууд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91145" name="TextBox 1"/>
          <p:cNvSpPr txBox="1">
            <a:spLocks noChangeArrowheads="1"/>
          </p:cNvSpPr>
          <p:nvPr/>
        </p:nvSpPr>
        <p:spPr bwMode="auto">
          <a:xfrm>
            <a:off x="1150938" y="35750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Бослого</a:t>
            </a:r>
            <a:endParaRPr lang="en-US" sz="1800" i="1"/>
          </a:p>
        </p:txBody>
      </p:sp>
      <p:sp>
        <p:nvSpPr>
          <p:cNvPr id="91146" name="TextBox 1"/>
          <p:cNvSpPr txBox="1">
            <a:spLocks noChangeArrowheads="1"/>
          </p:cNvSpPr>
          <p:nvPr/>
        </p:nvSpPr>
        <p:spPr bwMode="auto">
          <a:xfrm>
            <a:off x="6203950" y="2674938"/>
            <a:ext cx="232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Садукайчууд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91147" name="TextBox 1"/>
          <p:cNvSpPr txBox="1">
            <a:spLocks noChangeArrowheads="1"/>
          </p:cNvSpPr>
          <p:nvPr/>
        </p:nvSpPr>
        <p:spPr bwMode="auto">
          <a:xfrm>
            <a:off x="6203950" y="360997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Огцролт </a:t>
            </a:r>
            <a:endParaRPr lang="en-US" sz="1800" i="1"/>
          </a:p>
        </p:txBody>
      </p:sp>
      <p:sp>
        <p:nvSpPr>
          <p:cNvPr id="91148" name="TextBox 1"/>
          <p:cNvSpPr txBox="1">
            <a:spLocks noChangeArrowheads="1"/>
          </p:cNvSpPr>
          <p:nvPr/>
        </p:nvSpPr>
        <p:spPr bwMode="auto">
          <a:xfrm>
            <a:off x="4572000" y="102870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Интеграц </a:t>
            </a:r>
            <a:endParaRPr lang="en-US" sz="1800" i="1"/>
          </a:p>
        </p:txBody>
      </p:sp>
      <p:sp>
        <p:nvSpPr>
          <p:cNvPr id="91149" name="TextBox 1"/>
          <p:cNvSpPr txBox="1">
            <a:spLocks noChangeArrowheads="1"/>
          </p:cNvSpPr>
          <p:nvPr/>
        </p:nvSpPr>
        <p:spPr bwMode="auto">
          <a:xfrm rot="5400000">
            <a:off x="3244850" y="295592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Шашин 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91150" name="TextBox 1"/>
          <p:cNvSpPr txBox="1">
            <a:spLocks noChangeArrowheads="1"/>
          </p:cNvSpPr>
          <p:nvPr/>
        </p:nvSpPr>
        <p:spPr bwMode="auto">
          <a:xfrm>
            <a:off x="4579938" y="2998788"/>
            <a:ext cx="143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Улс төр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91151" name="TextBox 1"/>
          <p:cNvSpPr txBox="1">
            <a:spLocks noChangeArrowheads="1"/>
          </p:cNvSpPr>
          <p:nvPr/>
        </p:nvSpPr>
        <p:spPr bwMode="auto">
          <a:xfrm>
            <a:off x="4457700" y="518318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Тусгаарлал</a:t>
            </a:r>
            <a:endParaRPr lang="en-US" sz="1800" i="1"/>
          </a:p>
        </p:txBody>
      </p:sp>
      <p:sp>
        <p:nvSpPr>
          <p:cNvPr id="91152" name="TextBox 1"/>
          <p:cNvSpPr txBox="1">
            <a:spLocks noChangeArrowheads="1"/>
          </p:cNvSpPr>
          <p:nvPr/>
        </p:nvSpPr>
        <p:spPr bwMode="auto">
          <a:xfrm>
            <a:off x="3409950" y="558482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Ессенчүүд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91153" name="TextBox 1"/>
          <p:cNvSpPr txBox="1">
            <a:spLocks noChangeArrowheads="1"/>
          </p:cNvSpPr>
          <p:nvPr/>
        </p:nvSpPr>
        <p:spPr bwMode="auto">
          <a:xfrm rot="-5400000">
            <a:off x="-573881" y="28598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>
                <a:solidFill>
                  <a:srgbClr val="FFC000"/>
                </a:solidFill>
              </a:rPr>
              <a:t>Сикарии</a:t>
            </a:r>
            <a:endParaRPr lang="en-US" sz="1800">
              <a:solidFill>
                <a:srgbClr val="FFC000"/>
              </a:solidFill>
            </a:endParaRPr>
          </a:p>
        </p:txBody>
      </p:sp>
      <p:sp>
        <p:nvSpPr>
          <p:cNvPr id="91154" name="TextBox 1"/>
          <p:cNvSpPr txBox="1">
            <a:spLocks noChangeArrowheads="1"/>
          </p:cNvSpPr>
          <p:nvPr/>
        </p:nvSpPr>
        <p:spPr bwMode="auto">
          <a:xfrm>
            <a:off x="755650" y="267493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Зеалотчууд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91155" name="TextBox 1"/>
          <p:cNvSpPr txBox="1">
            <a:spLocks noChangeArrowheads="1"/>
          </p:cNvSpPr>
          <p:nvPr/>
        </p:nvSpPr>
        <p:spPr bwMode="auto">
          <a:xfrm rot="-5400000">
            <a:off x="7676356" y="29995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Херодынхон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2916238" y="333375"/>
            <a:ext cx="34290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76200"/>
            <a:ext cx="4648200" cy="788988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Фарисайчууд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124200" y="838200"/>
            <a:ext cx="4953000" cy="53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  <a:defRPr/>
            </a:pPr>
            <a:r>
              <a:rPr lang="mn-MN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Удам</a:t>
            </a: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: </a:t>
            </a:r>
            <a:r>
              <a:rPr lang="mn-MN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Хасидим</a:t>
            </a: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(</a:t>
            </a:r>
            <a:r>
              <a:rPr lang="mn-MN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МЭӨ 2 дугаар зуун </a:t>
            </a: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)</a:t>
            </a:r>
          </a:p>
        </p:txBody>
      </p:sp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853440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123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276600" y="1628775"/>
            <a:ext cx="5867400" cy="545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AutoNum type="arabicPeriod"/>
              <a:defRPr/>
            </a:pPr>
            <a:r>
              <a:rPr lang="mn-MN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Тэд ХГ-ний бүх 39 номуудыг болон аман уламжлалыг  эрх тэгш онгод оруулагдсан ба эрх мэдэлтэй хэмээн хүлээн авсан. </a:t>
            </a:r>
            <a:endParaRPr 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AutoNum type="arabicPeriod"/>
              <a:defRPr/>
            </a:pPr>
            <a:endParaRPr 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AutoNum type="arabicPeriod" startAt="2"/>
              <a:defRPr/>
            </a:pPr>
            <a:r>
              <a:rPr lang="mn-MN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Тэд зууч гэсэн үзлийг баримталдаг бөгөөд өөрийн хүслээр ч Бурханы хэмжээлшгүй эрхээр ч нөгөөг нь цуцлах боломжгүй </a:t>
            </a:r>
            <a:endParaRPr 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AutoNum type="arabicPeriod"/>
              <a:defRPr/>
            </a:pPr>
            <a:endParaRPr 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AutoNum type="arabicPeriod" startAt="3"/>
              <a:defRPr/>
            </a:pPr>
            <a:r>
              <a:rPr lang="mn-MN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Тэд тэнгэр элчүүд ба чөтгөрүүдийн шатлан захирах ёсыг хүлээн авсан. </a:t>
            </a:r>
            <a:endParaRPr 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</p:txBody>
      </p:sp>
      <p:grpSp>
        <p:nvGrpSpPr>
          <p:cNvPr id="93189" name="Group 8"/>
          <p:cNvGrpSpPr>
            <a:grpSpLocks/>
          </p:cNvGrpSpPr>
          <p:nvPr/>
        </p:nvGrpSpPr>
        <p:grpSpPr bwMode="auto">
          <a:xfrm>
            <a:off x="12700" y="685800"/>
            <a:ext cx="3187700" cy="6172200"/>
            <a:chOff x="8" y="432"/>
            <a:chExt cx="2008" cy="3888"/>
          </a:xfrm>
        </p:grpSpPr>
        <p:pic>
          <p:nvPicPr>
            <p:cNvPr id="93192" name="Picture 5" descr="Pharisee &amp; Scrib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8" r="45094"/>
            <a:stretch>
              <a:fillRect/>
            </a:stretch>
          </p:blipFill>
          <p:spPr bwMode="auto">
            <a:xfrm>
              <a:off x="8" y="432"/>
              <a:ext cx="2008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3" name="Picture 7" descr="Pharisee &amp; Scrib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" t="58473" r="92125"/>
            <a:stretch>
              <a:fillRect/>
            </a:stretch>
          </p:blipFill>
          <p:spPr bwMode="auto">
            <a:xfrm>
              <a:off x="1824" y="1296"/>
              <a:ext cx="19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8229600" y="838200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65-66</a:t>
            </a:r>
          </a:p>
        </p:txBody>
      </p:sp>
      <p:sp>
        <p:nvSpPr>
          <p:cNvPr id="93191" name="Text Box 10"/>
          <p:cNvSpPr txBox="1">
            <a:spLocks noChangeArrowheads="1"/>
          </p:cNvSpPr>
          <p:nvPr/>
        </p:nvSpPr>
        <p:spPr bwMode="auto">
          <a:xfrm>
            <a:off x="5175250" y="64770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1"/>
              <a:t>Bible Visual Resource Book</a:t>
            </a:r>
            <a:r>
              <a:rPr lang="en-US" sz="1800"/>
              <a:t>, 185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  <p:bldP spid="15366" grpId="0" build="allAtOnce"/>
      <p:bldP spid="153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5105400" cy="1398587"/>
          </a:xfrm>
        </p:spPr>
        <p:txBody>
          <a:bodyPr/>
          <a:lstStyle/>
          <a:p>
            <a:pPr eaLnBrk="1" hangingPunct="1">
              <a:defRPr/>
            </a:pPr>
            <a:r>
              <a:rPr lang="mn-MN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Фарисайчууд</a:t>
            </a:r>
            <a:r>
              <a:rPr lang="en-US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&amp; </a:t>
            </a:r>
            <a:r>
              <a:rPr lang="mn-MN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Сахиусууд</a:t>
            </a:r>
            <a:endParaRPr lang="en-US" sz="48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3267075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8382000" y="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imes New Roman" charset="0"/>
              </a:rPr>
              <a:t>123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04800" y="2057400"/>
            <a:ext cx="4953000" cy="449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	4. </a:t>
            </a:r>
            <a:r>
              <a:rPr lang="mn-MN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Тэд үхэгсдэд ирээдүй байгаа хэмээн заалгасан </a:t>
            </a:r>
            <a:endParaRPr lang="en-US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  <a:defRPr/>
            </a:pPr>
            <a:endParaRPr lang="en-US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	5. </a:t>
            </a:r>
            <a:r>
              <a:rPr lang="mn-MN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Тэд сүнсний мөхөшгүй байдал, үхлийн бараа шагнал ба шийтгэл байдаг гэдэгт итгэсэн </a:t>
            </a:r>
            <a:endParaRPr lang="en-US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95238" name="Text Box 7"/>
          <p:cNvSpPr txBox="1">
            <a:spLocks noChangeArrowheads="1"/>
          </p:cNvSpPr>
          <p:nvPr/>
        </p:nvSpPr>
        <p:spPr bwMode="auto">
          <a:xfrm>
            <a:off x="1752600" y="6491288"/>
            <a:ext cx="3886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1"/>
              <a:t>Bible Visual Resource Book</a:t>
            </a:r>
            <a:r>
              <a:rPr lang="en-US" sz="1800"/>
              <a:t>, 185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Text Box 6"/>
          <p:cNvSpPr txBox="1">
            <a:spLocks noGrp="1" noChangeArrowheads="1"/>
          </p:cNvSpPr>
          <p:nvPr>
            <p:ph type="body" idx="1"/>
          </p:nvPr>
        </p:nvSpPr>
        <p:spPr>
          <a:xfrm>
            <a:off x="3816350" y="1268413"/>
            <a:ext cx="5148263" cy="315118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SzTx/>
              <a:buFont typeface="Wingdings" charset="0"/>
              <a:buNone/>
              <a:defRPr/>
            </a:pPr>
            <a:r>
              <a:rPr lang="en-US">
                <a:solidFill>
                  <a:srgbClr val="FFFF00"/>
                </a:solidFill>
                <a:latin typeface="Arial Narrow" charset="0"/>
                <a:ea typeface="ＭＳ Ｐゴシック" charset="0"/>
                <a:cs typeface="Arial" charset="0"/>
              </a:rPr>
              <a:t>	6. </a:t>
            </a:r>
            <a:r>
              <a:rPr lang="mn-MN">
                <a:solidFill>
                  <a:srgbClr val="FFFF00"/>
                </a:solidFill>
                <a:latin typeface="Arial Narrow" charset="0"/>
                <a:ea typeface="ＭＳ Ｐゴシック" charset="0"/>
                <a:cs typeface="Arial" charset="0"/>
              </a:rPr>
              <a:t>Хүний тэгш эрхийн тал дээр тэргүүлэгч</a:t>
            </a:r>
            <a:r>
              <a:rPr lang="en-US">
                <a:solidFill>
                  <a:srgbClr val="FFFF00"/>
                </a:solidFill>
                <a:latin typeface="Arial Narrow" charset="0"/>
                <a:ea typeface="ＭＳ Ｐゴシック" charset="0"/>
                <a:cs typeface="Arial" charset="0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SzTx/>
              <a:buFont typeface="Wingdings" charset="0"/>
              <a:buNone/>
              <a:defRPr/>
            </a:pPr>
            <a:endParaRPr lang="en-US">
              <a:solidFill>
                <a:srgbClr val="FFFF00"/>
              </a:solidFill>
              <a:latin typeface="Arial Narrow" charset="0"/>
              <a:ea typeface="ＭＳ Ｐゴシック" charset="0"/>
              <a:cs typeface="Times New Roman" charset="0"/>
            </a:endParaRP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SzTx/>
              <a:buFont typeface="Wingdings" charset="0"/>
              <a:buNone/>
              <a:defRPr/>
            </a:pPr>
            <a:r>
              <a:rPr lang="en-US">
                <a:solidFill>
                  <a:srgbClr val="FFFF00"/>
                </a:solidFill>
                <a:latin typeface="Arial Narrow" charset="0"/>
                <a:ea typeface="ＭＳ Ｐゴシック" charset="0"/>
                <a:cs typeface="Arial" charset="0"/>
              </a:rPr>
              <a:t>	7. </a:t>
            </a:r>
            <a:r>
              <a:rPr lang="mn-MN">
                <a:solidFill>
                  <a:srgbClr val="FFFF00"/>
                </a:solidFill>
                <a:latin typeface="Arial Narrow" charset="0"/>
                <a:ea typeface="ＭＳ Ｐゴシック" charset="0"/>
                <a:cs typeface="Arial" charset="0"/>
              </a:rPr>
              <a:t>Тэдний номлолын онцлог нь теологийн гэхээсээ илүүтэй ёс зүйн шинжтэй</a:t>
            </a:r>
            <a:endParaRPr lang="en-US">
              <a:solidFill>
                <a:srgbClr val="FFFF00"/>
              </a:solidFill>
              <a:latin typeface="Arial Narrow" charset="0"/>
              <a:ea typeface="ＭＳ Ｐゴシック" charset="0"/>
              <a:cs typeface="Arial" charset="0"/>
            </a:endParaRPr>
          </a:p>
        </p:txBody>
      </p:sp>
      <p:grpSp>
        <p:nvGrpSpPr>
          <p:cNvPr id="97282" name="Group 9"/>
          <p:cNvGrpSpPr>
            <a:grpSpLocks/>
          </p:cNvGrpSpPr>
          <p:nvPr/>
        </p:nvGrpSpPr>
        <p:grpSpPr bwMode="auto">
          <a:xfrm>
            <a:off x="0" y="0"/>
            <a:ext cx="3816350" cy="6858000"/>
            <a:chOff x="0" y="0"/>
            <a:chExt cx="2404" cy="4320"/>
          </a:xfrm>
        </p:grpSpPr>
        <p:pic>
          <p:nvPicPr>
            <p:cNvPr id="97286" name="Picture 4" descr="Phalacteri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62" b="10693"/>
            <a:stretch>
              <a:fillRect/>
            </a:stretch>
          </p:blipFill>
          <p:spPr bwMode="auto">
            <a:xfrm>
              <a:off x="0" y="0"/>
              <a:ext cx="24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1632" y="3360"/>
              <a:ext cx="768" cy="9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3" name="Text Box 10"/>
          <p:cNvSpPr txBox="1">
            <a:spLocks noChangeArrowheads="1"/>
          </p:cNvSpPr>
          <p:nvPr/>
        </p:nvSpPr>
        <p:spPr bwMode="auto">
          <a:xfrm>
            <a:off x="3581400" y="4495800"/>
            <a:ext cx="5562600" cy="2308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mn-MN" b="1">
                <a:solidFill>
                  <a:srgbClr val="000000"/>
                </a:solidFill>
              </a:rPr>
              <a:t>Есүс хэзээ ч Фарисайчуудын теологид асуулт тавиагүй. Гэсэн хэдий ч Матайн 23-р бүлэгт номлож байгаа шигээ үйлддэггүй, хоёр нүүр гаргаж байна хэмээн хэлсэн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162800" cy="1295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Фарисайчуудын шинж чанар </a:t>
            </a: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үргэлжлэл</a:t>
            </a: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8382000" y="0"/>
            <a:ext cx="6858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b="1" smtClean="0">
                <a:latin typeface="Times New Roman" pitchFamily="18" charset="0"/>
                <a:cs typeface="+mn-cs"/>
              </a:rPr>
              <a:t>123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 descr="FalseChineseCharac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r="10309" b="56419"/>
          <a:stretch>
            <a:fillRect/>
          </a:stretch>
        </p:blipFill>
        <p:spPr bwMode="auto">
          <a:xfrm>
            <a:off x="0" y="100013"/>
            <a:ext cx="80772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4800600"/>
            <a:ext cx="7772400" cy="6096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mn-MN" sz="4400">
                <a:latin typeface="Arial" charset="0"/>
                <a:ea typeface="ＭＳ Ｐゴシック" charset="0"/>
                <a:cs typeface="ＭＳ Ｐゴシック" charset="0"/>
              </a:rPr>
              <a:t>Хятадын Фарисайчууд</a:t>
            </a:r>
            <a:r>
              <a:rPr lang="en-US" sz="440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124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Садукайчууд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Садукайчуудын </a:t>
            </a:r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онцлог шинжүүд 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нь юу вэ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/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Өнөөгийн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 Садукайчууд хэн бэ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8247063" y="0"/>
            <a:ext cx="725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5" charset="0"/>
            </a:endParaRPr>
          </a:p>
        </p:txBody>
      </p:sp>
      <p:sp>
        <p:nvSpPr>
          <p:cNvPr id="103426" name="Left-Right Arrow 26"/>
          <p:cNvSpPr>
            <a:spLocks noChangeArrowheads="1"/>
          </p:cNvSpPr>
          <p:nvPr/>
        </p:nvSpPr>
        <p:spPr bwMode="auto">
          <a:xfrm rot="-5400000">
            <a:off x="2196306" y="2888457"/>
            <a:ext cx="4175125" cy="1081088"/>
          </a:xfrm>
          <a:prstGeom prst="leftRightArrow">
            <a:avLst>
              <a:gd name="adj1" fmla="val 50000"/>
              <a:gd name="adj2" fmla="val 49937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27" name="Left-Right Arrow 27"/>
          <p:cNvSpPr>
            <a:spLocks noChangeArrowheads="1"/>
          </p:cNvSpPr>
          <p:nvPr/>
        </p:nvSpPr>
        <p:spPr bwMode="auto">
          <a:xfrm>
            <a:off x="2195513" y="2673350"/>
            <a:ext cx="4176712" cy="1079500"/>
          </a:xfrm>
          <a:prstGeom prst="left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2952750" cy="199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3600" i="1"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8247063" y="0"/>
            <a:ext cx="89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115a</a:t>
            </a:r>
          </a:p>
        </p:txBody>
      </p:sp>
      <p:sp>
        <p:nvSpPr>
          <p:cNvPr id="103430" name="TextBox 1"/>
          <p:cNvSpPr txBox="1">
            <a:spLocks noChangeArrowheads="1"/>
          </p:cNvSpPr>
          <p:nvPr/>
        </p:nvSpPr>
        <p:spPr bwMode="auto">
          <a:xfrm>
            <a:off x="250825" y="5300663"/>
            <a:ext cx="1800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/>
              <a:t>Амьдралд хандах чиг хандлага нь цагаанаар </a:t>
            </a:r>
          </a:p>
          <a:p>
            <a:endParaRPr lang="en-US" sz="1800"/>
          </a:p>
        </p:txBody>
      </p:sp>
      <p:sp>
        <p:nvSpPr>
          <p:cNvPr id="103431" name="TextBox 9"/>
          <p:cNvSpPr txBox="1">
            <a:spLocks noChangeArrowheads="1"/>
          </p:cNvSpPr>
          <p:nvPr/>
        </p:nvSpPr>
        <p:spPr bwMode="auto">
          <a:xfrm>
            <a:off x="6372225" y="6083300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800" i="1">
                <a:solidFill>
                  <a:srgbClr val="1489FF"/>
                </a:solidFill>
                <a:latin typeface="A_Bernhard" charset="0"/>
                <a:ea typeface="MS Mincho" charset="0"/>
                <a:cs typeface="MS Mincho" charset="0"/>
              </a:rPr>
              <a:t>Самаричууд </a:t>
            </a:r>
            <a:endParaRPr lang="en-US" sz="2800" i="1">
              <a:solidFill>
                <a:srgbClr val="1489FF"/>
              </a:solidFill>
              <a:latin typeface="A_Bernhard" charset="0"/>
              <a:ea typeface="MS Mincho" charset="0"/>
              <a:cs typeface="MS Mincho" charset="0"/>
            </a:endParaRPr>
          </a:p>
        </p:txBody>
      </p:sp>
      <p:sp>
        <p:nvSpPr>
          <p:cNvPr id="103432" name="TextBox 1"/>
          <p:cNvSpPr txBox="1">
            <a:spLocks noChangeArrowheads="1"/>
          </p:cNvSpPr>
          <p:nvPr/>
        </p:nvSpPr>
        <p:spPr bwMode="auto">
          <a:xfrm>
            <a:off x="3352800" y="604838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Фарисайчууд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03433" name="TextBox 1"/>
          <p:cNvSpPr txBox="1">
            <a:spLocks noChangeArrowheads="1"/>
          </p:cNvSpPr>
          <p:nvPr/>
        </p:nvSpPr>
        <p:spPr bwMode="auto">
          <a:xfrm>
            <a:off x="1150938" y="35750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Бослого</a:t>
            </a:r>
            <a:endParaRPr lang="en-US" sz="1800" i="1"/>
          </a:p>
        </p:txBody>
      </p:sp>
      <p:sp>
        <p:nvSpPr>
          <p:cNvPr id="103434" name="TextBox 1"/>
          <p:cNvSpPr txBox="1">
            <a:spLocks noChangeArrowheads="1"/>
          </p:cNvSpPr>
          <p:nvPr/>
        </p:nvSpPr>
        <p:spPr bwMode="auto">
          <a:xfrm>
            <a:off x="6203950" y="2674938"/>
            <a:ext cx="232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Садукайчууд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03435" name="TextBox 1"/>
          <p:cNvSpPr txBox="1">
            <a:spLocks noChangeArrowheads="1"/>
          </p:cNvSpPr>
          <p:nvPr/>
        </p:nvSpPr>
        <p:spPr bwMode="auto">
          <a:xfrm>
            <a:off x="6203950" y="360997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Огцролт </a:t>
            </a:r>
            <a:endParaRPr lang="en-US" sz="1800" i="1"/>
          </a:p>
        </p:txBody>
      </p:sp>
      <p:sp>
        <p:nvSpPr>
          <p:cNvPr id="103436" name="TextBox 1"/>
          <p:cNvSpPr txBox="1">
            <a:spLocks noChangeArrowheads="1"/>
          </p:cNvSpPr>
          <p:nvPr/>
        </p:nvSpPr>
        <p:spPr bwMode="auto">
          <a:xfrm>
            <a:off x="4572000" y="102870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Интеграц </a:t>
            </a:r>
            <a:endParaRPr lang="en-US" sz="1800" i="1"/>
          </a:p>
        </p:txBody>
      </p:sp>
      <p:sp>
        <p:nvSpPr>
          <p:cNvPr id="103437" name="TextBox 1"/>
          <p:cNvSpPr txBox="1">
            <a:spLocks noChangeArrowheads="1"/>
          </p:cNvSpPr>
          <p:nvPr/>
        </p:nvSpPr>
        <p:spPr bwMode="auto">
          <a:xfrm rot="5400000">
            <a:off x="3244850" y="295592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Шашин 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03438" name="TextBox 1"/>
          <p:cNvSpPr txBox="1">
            <a:spLocks noChangeArrowheads="1"/>
          </p:cNvSpPr>
          <p:nvPr/>
        </p:nvSpPr>
        <p:spPr bwMode="auto">
          <a:xfrm>
            <a:off x="4579938" y="2998788"/>
            <a:ext cx="143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Улс төр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03439" name="TextBox 1"/>
          <p:cNvSpPr txBox="1">
            <a:spLocks noChangeArrowheads="1"/>
          </p:cNvSpPr>
          <p:nvPr/>
        </p:nvSpPr>
        <p:spPr bwMode="auto">
          <a:xfrm>
            <a:off x="4457700" y="518318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Тусгаарлал</a:t>
            </a:r>
            <a:endParaRPr lang="en-US" sz="1800" i="1"/>
          </a:p>
        </p:txBody>
      </p:sp>
      <p:sp>
        <p:nvSpPr>
          <p:cNvPr id="103440" name="TextBox 1"/>
          <p:cNvSpPr txBox="1">
            <a:spLocks noChangeArrowheads="1"/>
          </p:cNvSpPr>
          <p:nvPr/>
        </p:nvSpPr>
        <p:spPr bwMode="auto">
          <a:xfrm>
            <a:off x="3409950" y="558482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Ессенчүүд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03441" name="TextBox 1"/>
          <p:cNvSpPr txBox="1">
            <a:spLocks noChangeArrowheads="1"/>
          </p:cNvSpPr>
          <p:nvPr/>
        </p:nvSpPr>
        <p:spPr bwMode="auto">
          <a:xfrm rot="-5400000">
            <a:off x="-573881" y="28598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>
                <a:solidFill>
                  <a:srgbClr val="FFC000"/>
                </a:solidFill>
              </a:rPr>
              <a:t>Сикарии</a:t>
            </a:r>
            <a:endParaRPr lang="en-US" sz="1800">
              <a:solidFill>
                <a:srgbClr val="FFC000"/>
              </a:solidFill>
            </a:endParaRPr>
          </a:p>
        </p:txBody>
      </p:sp>
      <p:sp>
        <p:nvSpPr>
          <p:cNvPr id="103442" name="TextBox 1"/>
          <p:cNvSpPr txBox="1">
            <a:spLocks noChangeArrowheads="1"/>
          </p:cNvSpPr>
          <p:nvPr/>
        </p:nvSpPr>
        <p:spPr bwMode="auto">
          <a:xfrm>
            <a:off x="755650" y="267493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Зеалотчууд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03443" name="TextBox 1"/>
          <p:cNvSpPr txBox="1">
            <a:spLocks noChangeArrowheads="1"/>
          </p:cNvSpPr>
          <p:nvPr/>
        </p:nvSpPr>
        <p:spPr bwMode="auto">
          <a:xfrm rot="-5400000">
            <a:off x="7676356" y="29995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Херодынхон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5364163" y="2636838"/>
            <a:ext cx="34290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277813"/>
            <a:ext cx="7715250" cy="990600"/>
          </a:xfrm>
        </p:spPr>
        <p:txBody>
          <a:bodyPr/>
          <a:lstStyle/>
          <a:p>
            <a:pPr eaLnBrk="1" hangingPunct="1">
              <a:defRPr/>
            </a:pPr>
            <a:r>
              <a:rPr lang="mn-MN" b="1">
                <a:solidFill>
                  <a:srgbClr val="FFFFFF"/>
                </a:solidFill>
                <a:effectLst>
                  <a:outerShdw blurRad="38100" dist="38100" dir="2700000" algn="tl">
                    <a:srgbClr val="003B76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Сүнлэг байдал гэж юу вэ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3B76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1341438"/>
            <a:ext cx="5867400" cy="1163637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mn-MN">
                <a:effectLst/>
                <a:latin typeface="Verdana" charset="0"/>
                <a:ea typeface="ＭＳ Ｐゴシック" charset="0"/>
                <a:cs typeface="ＭＳ Ｐゴシック" charset="0"/>
              </a:rPr>
              <a:t>Багаараа эдгээр асуудлуудыг хэлэлц:</a:t>
            </a:r>
            <a:endParaRPr lang="en-US" sz="2800">
              <a:effectLst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4" descr="j02004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384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 descr="j02833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97425"/>
            <a:ext cx="18192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8340725" y="0"/>
            <a:ext cx="72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  <p:sp>
        <p:nvSpPr>
          <p:cNvPr id="23559" name="Rectangle 3"/>
          <p:cNvSpPr txBox="1">
            <a:spLocks noChangeArrowheads="1"/>
          </p:cNvSpPr>
          <p:nvPr/>
        </p:nvSpPr>
        <p:spPr bwMode="auto">
          <a:xfrm>
            <a:off x="2927350" y="2636838"/>
            <a:ext cx="6011863" cy="1584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0" indent="-44450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smtClean="0"/>
              <a:t>Хүнийг бурханлаг болгодог зүйл юу вэ</a:t>
            </a:r>
            <a:r>
              <a:rPr lang="en-US" sz="2800" smtClean="0"/>
              <a:t>?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smtClean="0"/>
              <a:t>Энэ нь дотоод</a:t>
            </a:r>
            <a:r>
              <a:rPr lang="en-US" sz="2800" smtClean="0"/>
              <a:t> (</a:t>
            </a:r>
            <a:r>
              <a:rPr lang="mn-MN" sz="2800" smtClean="0"/>
              <a:t>мөн чанар</a:t>
            </a:r>
            <a:r>
              <a:rPr lang="en-US" sz="2800" smtClean="0"/>
              <a:t>) </a:t>
            </a:r>
            <a:r>
              <a:rPr lang="mn-MN" sz="2800" smtClean="0"/>
              <a:t>уу эсвэл гадаад</a:t>
            </a:r>
            <a:r>
              <a:rPr lang="en-US" sz="2800" smtClean="0"/>
              <a:t> (</a:t>
            </a:r>
            <a:r>
              <a:rPr lang="mn-MN" sz="2800" smtClean="0"/>
              <a:t>үйлдэл</a:t>
            </a:r>
            <a:r>
              <a:rPr lang="en-US" sz="2800" smtClean="0"/>
              <a:t>)</a:t>
            </a:r>
            <a:r>
              <a:rPr lang="mn-MN" sz="2800" smtClean="0"/>
              <a:t> үү</a:t>
            </a:r>
            <a:r>
              <a:rPr lang="en-US" sz="2800" smtClean="0"/>
              <a:t>?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smtClean="0"/>
              <a:t>Яаж</a:t>
            </a:r>
            <a:r>
              <a:rPr lang="en-US" sz="2800" smtClean="0"/>
              <a:t>?  </a:t>
            </a:r>
            <a:r>
              <a:rPr lang="mn-MN" sz="2800" smtClean="0"/>
              <a:t>Яагаад</a:t>
            </a:r>
            <a:r>
              <a:rPr lang="en-US" sz="2800" smtClean="0"/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Садукайчууд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-323850" y="844550"/>
            <a:ext cx="6413500" cy="6400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dirty="0" smtClean="0">
                <a:latin typeface="Arial"/>
                <a:cs typeface="Arial"/>
              </a:rPr>
              <a:t>	</a:t>
            </a:r>
            <a:r>
              <a:rPr lang="mn-MN" sz="3200" dirty="0" smtClean="0">
                <a:latin typeface="Arial"/>
                <a:cs typeface="Arial"/>
              </a:rPr>
              <a:t>Тэд Хасмончуудийн үед гарч ирсэн байх боломжтой</a:t>
            </a:r>
            <a:r>
              <a:rPr lang="en-US" sz="3200" dirty="0" smtClean="0">
                <a:latin typeface="Arial"/>
                <a:cs typeface="Arial"/>
              </a:rPr>
              <a:t> (166 – 63</a:t>
            </a:r>
            <a:r>
              <a:rPr lang="mn-MN" sz="3200" dirty="0" smtClean="0">
                <a:latin typeface="Arial"/>
                <a:cs typeface="Arial"/>
              </a:rPr>
              <a:t> МЭӨ</a:t>
            </a:r>
            <a:r>
              <a:rPr lang="en-US" sz="3200" dirty="0" smtClean="0">
                <a:latin typeface="Arial"/>
                <a:cs typeface="Arial"/>
              </a:rPr>
              <a:t>). </a:t>
            </a:r>
            <a:r>
              <a:rPr lang="mn-MN" sz="3200" dirty="0" smtClean="0">
                <a:latin typeface="Arial"/>
                <a:cs typeface="Arial"/>
              </a:rPr>
              <a:t>Тэд МЭ 70 онд Иерусалимын уналтын үеэр үгүй болсон. </a:t>
            </a:r>
            <a:endParaRPr lang="en-US" sz="3200" dirty="0" smtClean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dirty="0" smtClean="0">
                <a:latin typeface="Arial"/>
                <a:cs typeface="Arial"/>
              </a:rPr>
              <a:t>	</a:t>
            </a: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1.</a:t>
            </a:r>
            <a:r>
              <a:rPr lang="mn-MN" sz="3200" dirty="0" smtClean="0">
                <a:solidFill>
                  <a:srgbClr val="FFFF00"/>
                </a:solidFill>
                <a:latin typeface="Arial"/>
                <a:cs typeface="Arial"/>
              </a:rPr>
              <a:t>Тэд аман хууль эрх мэдэлтэй ба холбогч болдог гэдгийг үгүйсгэдэг. </a:t>
            </a:r>
            <a:endParaRPr lang="en-US" sz="3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	2. </a:t>
            </a:r>
            <a:r>
              <a:rPr lang="mn-MN" sz="3200" dirty="0" smtClean="0">
                <a:solidFill>
                  <a:srgbClr val="FFFF00"/>
                </a:solidFill>
                <a:latin typeface="Arial"/>
                <a:cs typeface="Arial"/>
              </a:rPr>
              <a:t>Тэд Фарисайчуудаас илүүтэй Мосегийн хуулийг үгчилж хөрвүүлсэн. </a:t>
            </a:r>
            <a:endParaRPr lang="en-US" sz="3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	3. </a:t>
            </a:r>
            <a:r>
              <a:rPr lang="mn-MN" sz="3200" dirty="0" smtClean="0">
                <a:solidFill>
                  <a:srgbClr val="FFFF00"/>
                </a:solidFill>
                <a:latin typeface="Arial"/>
                <a:cs typeface="Arial"/>
              </a:rPr>
              <a:t>Тэд Левитийн цэвэршүүлэл тал дээр маш хатуу ханддаг. </a:t>
            </a:r>
            <a:endParaRPr lang="en-US" sz="3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	4. </a:t>
            </a:r>
            <a:r>
              <a:rPr lang="mn-MN" sz="3200" dirty="0" smtClean="0">
                <a:solidFill>
                  <a:srgbClr val="FFFF00"/>
                </a:solidFill>
                <a:latin typeface="Arial"/>
                <a:cs typeface="Arial"/>
              </a:rPr>
              <a:t>Тэд бүхнийг сайн дураар хийхтэй холбосон.</a:t>
            </a:r>
            <a:endParaRPr lang="en-US" sz="32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857885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123</a:t>
            </a:r>
          </a:p>
        </p:txBody>
      </p:sp>
      <p:pic>
        <p:nvPicPr>
          <p:cNvPr id="105476" name="Picture 5" descr="Gamal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85788"/>
            <a:ext cx="3054350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4" descr="doorwaysof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119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36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Садукайчууд Иерусалим руу дайралдсан хаалгаараа орж байв</a:t>
            </a: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107523" name="Text Box 5"/>
          <p:cNvSpPr txBox="1">
            <a:spLocks noChangeArrowheads="1"/>
          </p:cNvSpPr>
          <p:nvPr/>
        </p:nvSpPr>
        <p:spPr bwMode="auto">
          <a:xfrm>
            <a:off x="5175250" y="64770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1"/>
              <a:t>Bible Visual Resource Book</a:t>
            </a:r>
            <a:r>
              <a:rPr lang="en-US" sz="1800"/>
              <a:t>, 185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50825" y="1916113"/>
            <a:ext cx="8740775" cy="3384550"/>
          </a:xfrm>
          <a:prstGeom prst="rect">
            <a:avLst/>
          </a:prstGeom>
          <a:solidFill>
            <a:srgbClr val="CC6600">
              <a:alpha val="63136"/>
            </a:srgbClr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5.	</a:t>
            </a:r>
            <a:r>
              <a:rPr lang="mn-MN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Тэд үхэгсэд дахин амилахгүй бөгөөд ирээдүйд амь амьдрал байхгүй хэмээн үзсэн. </a:t>
            </a:r>
            <a:endParaRPr lang="en-US" sz="3200" smtClean="0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6.	</a:t>
            </a:r>
            <a:r>
              <a:rPr lang="mn-MN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Тэд тэнгэр элч ба чөтгөрүүдэд итгэх итгэл үнэмшлийг няцаасан. </a:t>
            </a:r>
            <a:endParaRPr lang="en-US" sz="3200" smtClean="0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7.	</a:t>
            </a:r>
            <a:r>
              <a:rPr lang="mn-MN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Тэд сүнслэг ертөнц байдаг гэсэн санааг няцаасан</a:t>
            </a: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.</a:t>
            </a:r>
            <a:endParaRPr lang="en-US" sz="3200" smtClean="0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8.	</a:t>
            </a:r>
            <a:r>
              <a:rPr lang="mn-MN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rPr>
              <a:t>Зөвхөн Мосегийн номнууд л Судрын канонд тооцогдсон. </a:t>
            </a:r>
            <a:endParaRPr lang="en-US" sz="3200" smtClean="0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Royal Por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9727"/>
          <a:stretch>
            <a:fillRect/>
          </a:stretch>
        </p:blipFill>
        <p:spPr bwMode="auto">
          <a:xfrm>
            <a:off x="0" y="0"/>
            <a:ext cx="9144000" cy="748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15875"/>
            <a:ext cx="6696075" cy="749300"/>
          </a:xfrm>
        </p:spPr>
        <p:txBody>
          <a:bodyPr/>
          <a:lstStyle/>
          <a:p>
            <a:pPr eaLnBrk="1" hangingPunct="1"/>
            <a:r>
              <a:rPr lang="mn-MN" sz="3600">
                <a:latin typeface="Arial" charset="0"/>
                <a:ea typeface="ＭＳ Ｐゴシック" charset="0"/>
                <a:cs typeface="ＭＳ Ｐゴシック" charset="0"/>
              </a:rPr>
              <a:t>Хааны битүү галерей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 (Stoa)</a:t>
            </a:r>
          </a:p>
        </p:txBody>
      </p:sp>
      <p:sp>
        <p:nvSpPr>
          <p:cNvPr id="109571" name="Rectangle 5"/>
          <p:cNvSpPr>
            <a:spLocks noChangeArrowheads="1"/>
          </p:cNvSpPr>
          <p:nvPr/>
        </p:nvSpPr>
        <p:spPr bwMode="auto">
          <a:xfrm>
            <a:off x="-42863" y="5257800"/>
            <a:ext cx="9186863" cy="1981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57800"/>
            <a:ext cx="8748713" cy="167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Санхедрины зөвлөл Сүмийн хүрээний өмнөд талын үзүүрт байрлах хааны галлерейд уулздаг байв </a:t>
            </a: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Шатнууд нь Хулда үүдэнд аваачдаг </a:t>
            </a: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562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Хааны галлерейн дотор тал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1618" name="Picture 4" descr="Royal Portico Colum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4267200" cy="1557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mn-MN" sz="4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Санхедрин зөвлөл уулздаг газар </a:t>
            </a:r>
            <a:endParaRPr lang="en-US" sz="4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1577975"/>
            <a:ext cx="4384675" cy="53006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mn-MN" sz="2600" dirty="0">
                <a:latin typeface="Verdana" charset="0"/>
                <a:ea typeface="ＭＳ Ｐゴシック" charset="0"/>
                <a:cs typeface="ＭＳ Ｐゴシック" charset="0"/>
              </a:rPr>
              <a:t>Хааны галлерейн зүүн хойд хэсгийн төгсгөлд байрлах хагас дугариг танхим</a:t>
            </a:r>
            <a:endParaRPr lang="en-US" sz="2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mn-MN" sz="2600" dirty="0">
                <a:latin typeface="Verdana" charset="0"/>
                <a:ea typeface="ＭＳ Ｐゴシック" charset="0"/>
                <a:cs typeface="ＭＳ Ｐゴシック" charset="0"/>
              </a:rPr>
              <a:t>71-гишүүнтэй Санхедрин зөвлөл МЭ 30 оноос хойш эндээс шүүлт хийдэг байжээ</a:t>
            </a:r>
            <a:endParaRPr lang="en-US" sz="2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mn-MN" sz="2800" dirty="0">
                <a:latin typeface="Verdana" charset="0"/>
                <a:ea typeface="ＭＳ Ｐゴシック" charset="0"/>
                <a:cs typeface="ＭＳ Ｐゴシック" charset="0"/>
              </a:rPr>
              <a:t>Нээлттэй хуралдаан явагддаг 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mn-MN" sz="2800" dirty="0">
                <a:latin typeface="Verdana" charset="0"/>
                <a:ea typeface="ＭＳ Ｐゴシック" charset="0"/>
                <a:cs typeface="ＭＳ Ｐゴシック" charset="0"/>
              </a:rPr>
              <a:t>Христийг үл тооцвол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!) </a:t>
            </a:r>
            <a:r>
              <a:rPr lang="mn-MN" sz="2800" dirty="0">
                <a:latin typeface="Verdana" charset="0"/>
                <a:ea typeface="ＭＳ Ｐゴシック" charset="0"/>
                <a:cs typeface="ＭＳ Ｐゴシック" charset="0"/>
              </a:rPr>
              <a:t>Ромын шүүх ажиллагаанууд өндөрлөсөн </a:t>
            </a: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3667" name="Picture 4" descr="Sanhedr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15294"/>
          <a:stretch>
            <a:fillRect/>
          </a:stretch>
        </p:blipFill>
        <p:spPr bwMode="auto">
          <a:xfrm>
            <a:off x="0" y="0"/>
            <a:ext cx="474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 descr="Sanhedrin at Night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"/>
          <a:stretch>
            <a:fillRect/>
          </a:stretch>
        </p:blipFill>
        <p:spPr bwMode="auto">
          <a:xfrm>
            <a:off x="0" y="0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7667625" cy="696913"/>
          </a:xfrm>
        </p:spPr>
        <p:txBody>
          <a:bodyPr/>
          <a:lstStyle/>
          <a:p>
            <a:pPr algn="l" eaLnBrk="1" hangingPunct="1">
              <a:defRPr/>
            </a:pPr>
            <a:r>
              <a:rPr lang="mn-M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Есүсийн хууль бус шүүх ажиллагаа</a:t>
            </a:r>
            <a:endParaRPr 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Хаалттай хуралдаан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Каиафын гэрт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Шөнө дөлөөр болсон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Тодорхой ял зэмлэл байхгүй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Буруутгалууд хувирч өөрчлөгдсөн 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Өмгөөлөх өмгөөлөгч байхгүй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Хүч хэрэглэсэн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Нотолгоогүйгээр ялласан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7848600" y="82550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NTS 65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25" y="-26988"/>
            <a:ext cx="9228138" cy="1139826"/>
          </a:xfrm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Иудейн ахмадууд хэн байсан бэ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219200"/>
            <a:ext cx="3816350" cy="2590800"/>
          </a:xfrm>
        </p:spPr>
        <p:txBody>
          <a:bodyPr/>
          <a:lstStyle/>
          <a:p>
            <a:pPr eaLnBrk="1" hangingPunct="1">
              <a:defRPr/>
            </a:pPr>
            <a:r>
              <a:rPr lang="mn-MN" sz="2800" b="1">
                <a:latin typeface="Verdana" charset="0"/>
                <a:ea typeface="ＭＳ Ｐゴシック" charset="0"/>
                <a:cs typeface="ＭＳ Ｐゴシック" charset="0"/>
              </a:rPr>
              <a:t>Хуульчид</a:t>
            </a:r>
            <a:r>
              <a:rPr lang="en-US" sz="2800" b="1"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>
              <a:defRPr/>
            </a:pPr>
            <a:r>
              <a:rPr lang="mn-MN" sz="2800" b="1">
                <a:latin typeface="Verdana" charset="0"/>
                <a:ea typeface="ＭＳ Ｐゴシック" charset="0"/>
                <a:cs typeface="ＭＳ Ｐゴシック" charset="0"/>
              </a:rPr>
              <a:t>Садукайчид</a:t>
            </a:r>
            <a:r>
              <a:rPr lang="en-US" sz="2800" b="1"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>
              <a:defRPr/>
            </a:pPr>
            <a:r>
              <a:rPr lang="mn-MN" sz="2800" b="1">
                <a:latin typeface="Verdana" charset="0"/>
                <a:ea typeface="ＭＳ Ｐゴシック" charset="0"/>
                <a:cs typeface="ＭＳ Ｐゴシック" charset="0"/>
              </a:rPr>
              <a:t>Фарисайчууд</a:t>
            </a:r>
            <a:r>
              <a:rPr lang="en-US" sz="2800" b="1"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>
              <a:defRPr/>
            </a:pPr>
            <a:r>
              <a:rPr lang="mn-MN" sz="2800" b="1">
                <a:latin typeface="Verdana" charset="0"/>
                <a:ea typeface="ＭＳ Ｐゴシック" charset="0"/>
                <a:cs typeface="ＭＳ Ｐゴシック" charset="0"/>
              </a:rPr>
              <a:t>Херодынхон</a:t>
            </a:r>
            <a:r>
              <a:rPr lang="en-US" sz="2800" b="1"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>
              <a:defRPr/>
            </a:pPr>
            <a:r>
              <a:rPr lang="mn-MN" sz="2800" b="1">
                <a:latin typeface="Verdana" charset="0"/>
                <a:ea typeface="ＭＳ Ｐゴシック" charset="0"/>
                <a:cs typeface="ＭＳ Ｐゴシック" charset="0"/>
              </a:rPr>
              <a:t>Левичүүд</a:t>
            </a:r>
            <a:r>
              <a:rPr lang="en-US" sz="2800" b="1"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117763" name="Picture 4" descr="El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/>
          <a:stretch>
            <a:fillRect/>
          </a:stretch>
        </p:blipFill>
        <p:spPr bwMode="auto">
          <a:xfrm>
            <a:off x="0" y="4183063"/>
            <a:ext cx="91440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3997325" y="1219200"/>
            <a:ext cx="52165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Бичээчид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Ахлах тахилчид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Ессенчүүд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Зеалотчууд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Дээрхийн аль нь биш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81525"/>
            <a:ext cx="9144000" cy="2276475"/>
          </a:xfrm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Фарисайчууд</a:t>
            </a: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Садукайчууд хоёланд нь үнэнч байдал дутагдсан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9810" name="Picture 4" descr="Sects Diagram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r="5127" b="54344"/>
          <a:stretch>
            <a:fillRect/>
          </a:stretch>
        </p:blipFill>
        <p:spPr bwMode="auto">
          <a:xfrm>
            <a:off x="0" y="0"/>
            <a:ext cx="91440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124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Ессенчүүд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Ессенчүүдийн </a:t>
            </a:r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онцлог шинжүүд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 юу вэ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/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Өнөөгийн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 байдлаар Ессенчүүд хэн бэ?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8247063" y="0"/>
            <a:ext cx="725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188913"/>
            <a:ext cx="3995737" cy="2287587"/>
          </a:xfrm>
        </p:spPr>
        <p:txBody>
          <a:bodyPr/>
          <a:lstStyle/>
          <a:p>
            <a:pPr eaLnBrk="1" hangingPunct="1">
              <a:defRPr/>
            </a:pPr>
            <a:r>
              <a:rPr lang="mn-MN" sz="36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Илүү үнэнч Иудейзм цөлд байгуулагджээ </a:t>
            </a:r>
            <a:endParaRPr lang="en-US" sz="36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0" y="2743200"/>
            <a:ext cx="3276600" cy="3387725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Зеалотчууд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E</a:t>
            </a: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ссенчүүд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3907" name="Picture 4" descr="Dead 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4300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188640"/>
            <a:ext cx="4845496" cy="196977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mn-M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ＭＳ Ｐゴシック" pitchFamily="34" charset="-128"/>
                <a:cs typeface="+mn-cs"/>
              </a:rPr>
              <a:t>МӨХСӨН ТЭНГИС</a:t>
            </a:r>
          </a:p>
          <a:p>
            <a:pPr algn="ctr">
              <a:defRPr/>
            </a:pP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 flipV="1">
            <a:off x="4419600" y="2590800"/>
            <a:ext cx="10668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528" y="2197824"/>
            <a:ext cx="4629472" cy="40011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mn-MN" sz="2000" dirty="0">
                <a:ln>
                  <a:solidFill>
                    <a:schemeClr val="bg2"/>
                  </a:solidFill>
                </a:ln>
                <a:solidFill>
                  <a:schemeClr val="tx1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ИЕРИХО    КУМРАН    МАСАДА</a:t>
            </a:r>
            <a:endParaRPr lang="en-US" sz="2000" dirty="0">
              <a:ln>
                <a:solidFill>
                  <a:schemeClr val="bg2"/>
                </a:solidFill>
              </a:ln>
              <a:solidFill>
                <a:schemeClr val="tx1">
                  <a:lumMod val="75000"/>
                </a:schemeClr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 flipV="1">
            <a:off x="2667000" y="2514600"/>
            <a:ext cx="28194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  <p:bldP spid="430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R&amp;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7" r="22397" b="46921"/>
          <a:stretch>
            <a:fillRect/>
          </a:stretch>
        </p:blipFill>
        <p:spPr bwMode="auto">
          <a:xfrm>
            <a:off x="-36513" y="0"/>
            <a:ext cx="411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5113" y="44450"/>
            <a:ext cx="5068887" cy="1368425"/>
          </a:xfrm>
        </p:spPr>
        <p:txBody>
          <a:bodyPr/>
          <a:lstStyle/>
          <a:p>
            <a:pPr eaLnBrk="1" hangingPunct="1">
              <a:defRPr/>
            </a:pPr>
            <a:r>
              <a:rPr lang="mn-MN" sz="3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Бусад шашнууд Сүнслэг байдлын тал дээр ч мөн адил маргалддаг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78300" y="1484313"/>
            <a:ext cx="4965700" cy="1223962"/>
            <a:chOff x="4427984" y="1484784"/>
            <a:chExt cx="4716016" cy="1224136"/>
          </a:xfrm>
        </p:grpSpPr>
        <p:sp>
          <p:nvSpPr>
            <p:cNvPr id="70669" name="Rectangular Callout 1"/>
            <p:cNvSpPr>
              <a:spLocks noChangeArrowheads="1"/>
            </p:cNvSpPr>
            <p:nvPr/>
          </p:nvSpPr>
          <p:spPr bwMode="auto">
            <a:xfrm>
              <a:off x="4427984" y="1484784"/>
              <a:ext cx="4716016" cy="1224136"/>
            </a:xfrm>
            <a:prstGeom prst="wedgeRectCallout">
              <a:avLst>
                <a:gd name="adj1" fmla="val -131245"/>
                <a:gd name="adj2" fmla="val 127861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4427984" y="1484784"/>
              <a:ext cx="471601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ja-JP" alt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“</a:t>
              </a:r>
              <a:r>
                <a:rPr lang="mn-MN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Лалын шашинтнуудын шашны хорио цээрийг бодолцолгүйгээр Баруунд эм үйлдвэрлэгджээ </a:t>
              </a: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."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140200" y="2781300"/>
            <a:ext cx="5003800" cy="1223963"/>
            <a:chOff x="4391801" y="1484784"/>
            <a:chExt cx="4752199" cy="1224136"/>
          </a:xfrm>
        </p:grpSpPr>
        <p:sp>
          <p:nvSpPr>
            <p:cNvPr id="70667" name="Rectangular Callout 7"/>
            <p:cNvSpPr>
              <a:spLocks noChangeArrowheads="1"/>
            </p:cNvSpPr>
            <p:nvPr/>
          </p:nvSpPr>
          <p:spPr bwMode="auto">
            <a:xfrm>
              <a:off x="4427984" y="1484784"/>
              <a:ext cx="4716016" cy="1224136"/>
            </a:xfrm>
            <a:prstGeom prst="wedgeRectCallout">
              <a:avLst>
                <a:gd name="adj1" fmla="val -124782"/>
                <a:gd name="adj2" fmla="val 163134"/>
              </a:avLst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4391801" y="1484784"/>
              <a:ext cx="4752199" cy="1224136"/>
            </a:xfrm>
            <a:prstGeom prst="rect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ja-JP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“</a:t>
              </a:r>
              <a:r>
                <a:rPr lang="mn-MN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Энэ салбар дахь Лалын шашинтнуудын оролцоо дутмаг байгаагаас зөвшөөрөгдөөгүй буюу хууль бус эмийг нийтэд ил болгож байна </a:t>
              </a: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."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165600" y="4149725"/>
            <a:ext cx="4965700" cy="1223963"/>
            <a:chOff x="4427984" y="1484784"/>
            <a:chExt cx="4716016" cy="1224136"/>
          </a:xfrm>
        </p:grpSpPr>
        <p:sp>
          <p:nvSpPr>
            <p:cNvPr id="70665" name="Rectangular Callout 14"/>
            <p:cNvSpPr>
              <a:spLocks noChangeArrowheads="1"/>
            </p:cNvSpPr>
            <p:nvPr/>
          </p:nvSpPr>
          <p:spPr bwMode="auto">
            <a:xfrm>
              <a:off x="4427984" y="1484784"/>
              <a:ext cx="4716016" cy="1224136"/>
            </a:xfrm>
            <a:prstGeom prst="wedgeRectCallout">
              <a:avLst>
                <a:gd name="adj1" fmla="val -87616"/>
                <a:gd name="adj2" fmla="val -71333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2"/>
            <p:cNvSpPr txBox="1">
              <a:spLocks noChangeArrowheads="1"/>
            </p:cNvSpPr>
            <p:nvPr/>
          </p:nvSpPr>
          <p:spPr bwMode="auto">
            <a:xfrm>
              <a:off x="4427984" y="1484784"/>
              <a:ext cx="4716016" cy="1224136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ja-JP" alt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“</a:t>
              </a:r>
              <a:r>
                <a:rPr lang="mn-MN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Хэрвээ царцмагийг </a:t>
              </a:r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[</a:t>
              </a:r>
              <a:r>
                <a:rPr lang="mn-MN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капсул</a:t>
              </a:r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]</a:t>
              </a:r>
              <a:r>
                <a:rPr lang="mn-MN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ньүнээнээс гаргаж авсан бол</a:t>
              </a:r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, </a:t>
              </a:r>
              <a:r>
                <a:rPr lang="mn-MN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тухайн малыг Лалын шашны</a:t>
              </a:r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mn-MN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ёсны дагуу нядлах ёстой</a:t>
              </a:r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."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140200" y="5516563"/>
            <a:ext cx="4965700" cy="1225550"/>
            <a:chOff x="4427984" y="1484784"/>
            <a:chExt cx="4716016" cy="1224136"/>
          </a:xfrm>
        </p:grpSpPr>
        <p:sp>
          <p:nvSpPr>
            <p:cNvPr id="70663" name="Rectangular Callout 17"/>
            <p:cNvSpPr>
              <a:spLocks noChangeArrowheads="1"/>
            </p:cNvSpPr>
            <p:nvPr/>
          </p:nvSpPr>
          <p:spPr bwMode="auto">
            <a:xfrm>
              <a:off x="4427984" y="1484784"/>
              <a:ext cx="4716016" cy="1224136"/>
            </a:xfrm>
            <a:prstGeom prst="wedgeRectCallout">
              <a:avLst>
                <a:gd name="adj1" fmla="val -63384"/>
                <a:gd name="adj2" fmla="val 33449"/>
              </a:avLst>
            </a:prstGeom>
            <a:solidFill>
              <a:srgbClr val="003B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2"/>
            <p:cNvSpPr txBox="1">
              <a:spLocks noChangeArrowheads="1"/>
            </p:cNvSpPr>
            <p:nvPr/>
          </p:nvSpPr>
          <p:spPr bwMode="auto">
            <a:xfrm>
              <a:off x="4427984" y="1484784"/>
              <a:ext cx="4716016" cy="1224136"/>
            </a:xfrm>
            <a:prstGeom prst="rect">
              <a:avLst/>
            </a:prstGeom>
            <a:solidFill>
              <a:srgbClr val="003B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"</a:t>
              </a:r>
              <a:r>
                <a:rPr lang="fr-FR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‘</a:t>
              </a:r>
              <a:r>
                <a:rPr lang="mn-MN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Хэрвээ хэн нэгэн сүнсээр цэвэр болохыг хүсч байвал</a:t>
              </a:r>
              <a:r>
                <a:rPr lang="fr-FR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‘</a:t>
              </a:r>
              <a:r>
                <a:rPr lang="mn-MN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иймэрхүү нөхцөл шаардлага хангахгүй</a:t>
              </a:r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"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 descr="Ibex&amp;gaz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7813"/>
            <a:ext cx="3429000" cy="5022850"/>
          </a:xfrm>
        </p:spPr>
        <p:txBody>
          <a:bodyPr/>
          <a:lstStyle/>
          <a:p>
            <a:pPr eaLnBrk="1" hangingPunct="1"/>
            <a:r>
              <a:rPr lang="mn-MN" sz="3200">
                <a:latin typeface="Arial" charset="0"/>
                <a:ea typeface="ＭＳ Ｐゴシック" charset="0"/>
                <a:cs typeface="ＭＳ Ｐゴシック" charset="0"/>
              </a:rPr>
              <a:t>Ессенчүүд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mn-MN" sz="3200">
                <a:latin typeface="Arial" charset="0"/>
                <a:ea typeface="ＭＳ Ｐゴシック" charset="0"/>
                <a:cs typeface="ＭＳ Ｐゴシック" charset="0"/>
              </a:rPr>
              <a:t>Зеалотчууд Иерусалимыг эсэргүүцэх хүртэл Мөхсөн Тэнгисийн ойр хавьцаа зөвхөн амьтад л амьдардаг байжээ 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200400"/>
            <a:ext cx="2362200" cy="609600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Бөхөн гөрөөс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657600" y="5805488"/>
            <a:ext cx="20669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Янгир ямаа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1835150" y="2286000"/>
            <a:ext cx="3241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r>
              <a:rPr lang="mn-MN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Янгир ямаа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5" charset="0"/>
            </a:endParaRPr>
          </a:p>
        </p:txBody>
      </p:sp>
      <p:sp>
        <p:nvSpPr>
          <p:cNvPr id="128002" name="Left-Right Arrow 26"/>
          <p:cNvSpPr>
            <a:spLocks noChangeArrowheads="1"/>
          </p:cNvSpPr>
          <p:nvPr/>
        </p:nvSpPr>
        <p:spPr bwMode="auto">
          <a:xfrm rot="-5400000">
            <a:off x="2196306" y="2888457"/>
            <a:ext cx="4175125" cy="1081088"/>
          </a:xfrm>
          <a:prstGeom prst="leftRightArrow">
            <a:avLst>
              <a:gd name="adj1" fmla="val 50000"/>
              <a:gd name="adj2" fmla="val 49937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3" name="Left-Right Arrow 27"/>
          <p:cNvSpPr>
            <a:spLocks noChangeArrowheads="1"/>
          </p:cNvSpPr>
          <p:nvPr/>
        </p:nvSpPr>
        <p:spPr bwMode="auto">
          <a:xfrm>
            <a:off x="2195513" y="2673350"/>
            <a:ext cx="4176712" cy="1079500"/>
          </a:xfrm>
          <a:prstGeom prst="left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2952750" cy="199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3600" i="1"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8247063" y="0"/>
            <a:ext cx="89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115a</a:t>
            </a:r>
          </a:p>
        </p:txBody>
      </p:sp>
      <p:sp>
        <p:nvSpPr>
          <p:cNvPr id="128006" name="TextBox 1"/>
          <p:cNvSpPr txBox="1">
            <a:spLocks noChangeArrowheads="1"/>
          </p:cNvSpPr>
          <p:nvPr/>
        </p:nvSpPr>
        <p:spPr bwMode="auto">
          <a:xfrm>
            <a:off x="250825" y="5300663"/>
            <a:ext cx="1800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/>
              <a:t>Амьдралд хандах чиг хандлага нь цагаанаар </a:t>
            </a:r>
          </a:p>
          <a:p>
            <a:endParaRPr lang="en-US" sz="1800"/>
          </a:p>
        </p:txBody>
      </p:sp>
      <p:sp>
        <p:nvSpPr>
          <p:cNvPr id="128007" name="TextBox 9"/>
          <p:cNvSpPr txBox="1">
            <a:spLocks noChangeArrowheads="1"/>
          </p:cNvSpPr>
          <p:nvPr/>
        </p:nvSpPr>
        <p:spPr bwMode="auto">
          <a:xfrm>
            <a:off x="6372225" y="6083300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800" i="1">
                <a:solidFill>
                  <a:srgbClr val="1489FF"/>
                </a:solidFill>
                <a:latin typeface="A_Bernhard" charset="0"/>
                <a:ea typeface="MS Mincho" charset="0"/>
                <a:cs typeface="MS Mincho" charset="0"/>
              </a:rPr>
              <a:t>Самаричууд </a:t>
            </a:r>
            <a:endParaRPr lang="en-US" sz="2800" i="1">
              <a:solidFill>
                <a:srgbClr val="1489FF"/>
              </a:solidFill>
              <a:latin typeface="A_Bernhard" charset="0"/>
              <a:ea typeface="MS Mincho" charset="0"/>
              <a:cs typeface="MS Mincho" charset="0"/>
            </a:endParaRPr>
          </a:p>
        </p:txBody>
      </p:sp>
      <p:sp>
        <p:nvSpPr>
          <p:cNvPr id="128008" name="TextBox 1"/>
          <p:cNvSpPr txBox="1">
            <a:spLocks noChangeArrowheads="1"/>
          </p:cNvSpPr>
          <p:nvPr/>
        </p:nvSpPr>
        <p:spPr bwMode="auto">
          <a:xfrm>
            <a:off x="3352800" y="604838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Фарисайчууд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28009" name="TextBox 1"/>
          <p:cNvSpPr txBox="1">
            <a:spLocks noChangeArrowheads="1"/>
          </p:cNvSpPr>
          <p:nvPr/>
        </p:nvSpPr>
        <p:spPr bwMode="auto">
          <a:xfrm>
            <a:off x="1150938" y="35750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Бослого</a:t>
            </a:r>
            <a:endParaRPr lang="en-US" sz="1800" i="1"/>
          </a:p>
        </p:txBody>
      </p:sp>
      <p:sp>
        <p:nvSpPr>
          <p:cNvPr id="128010" name="TextBox 1"/>
          <p:cNvSpPr txBox="1">
            <a:spLocks noChangeArrowheads="1"/>
          </p:cNvSpPr>
          <p:nvPr/>
        </p:nvSpPr>
        <p:spPr bwMode="auto">
          <a:xfrm>
            <a:off x="6203950" y="2674938"/>
            <a:ext cx="232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Садукайчууд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28011" name="TextBox 1"/>
          <p:cNvSpPr txBox="1">
            <a:spLocks noChangeArrowheads="1"/>
          </p:cNvSpPr>
          <p:nvPr/>
        </p:nvSpPr>
        <p:spPr bwMode="auto">
          <a:xfrm>
            <a:off x="6203950" y="360997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Огцролт </a:t>
            </a:r>
            <a:endParaRPr lang="en-US" sz="1800" i="1"/>
          </a:p>
        </p:txBody>
      </p:sp>
      <p:sp>
        <p:nvSpPr>
          <p:cNvPr id="128012" name="TextBox 1"/>
          <p:cNvSpPr txBox="1">
            <a:spLocks noChangeArrowheads="1"/>
          </p:cNvSpPr>
          <p:nvPr/>
        </p:nvSpPr>
        <p:spPr bwMode="auto">
          <a:xfrm>
            <a:off x="4572000" y="102870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Интеграц </a:t>
            </a:r>
            <a:endParaRPr lang="en-US" sz="1800" i="1"/>
          </a:p>
        </p:txBody>
      </p:sp>
      <p:sp>
        <p:nvSpPr>
          <p:cNvPr id="128013" name="TextBox 1"/>
          <p:cNvSpPr txBox="1">
            <a:spLocks noChangeArrowheads="1"/>
          </p:cNvSpPr>
          <p:nvPr/>
        </p:nvSpPr>
        <p:spPr bwMode="auto">
          <a:xfrm rot="5400000">
            <a:off x="3244850" y="295592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Шашин 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28014" name="TextBox 1"/>
          <p:cNvSpPr txBox="1">
            <a:spLocks noChangeArrowheads="1"/>
          </p:cNvSpPr>
          <p:nvPr/>
        </p:nvSpPr>
        <p:spPr bwMode="auto">
          <a:xfrm>
            <a:off x="4579938" y="2998788"/>
            <a:ext cx="143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Улс төр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28015" name="TextBox 1"/>
          <p:cNvSpPr txBox="1">
            <a:spLocks noChangeArrowheads="1"/>
          </p:cNvSpPr>
          <p:nvPr/>
        </p:nvSpPr>
        <p:spPr bwMode="auto">
          <a:xfrm>
            <a:off x="4457700" y="518318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Тусгаарлал</a:t>
            </a:r>
            <a:endParaRPr lang="en-US" sz="1800" i="1"/>
          </a:p>
        </p:txBody>
      </p:sp>
      <p:sp>
        <p:nvSpPr>
          <p:cNvPr id="128016" name="TextBox 1"/>
          <p:cNvSpPr txBox="1">
            <a:spLocks noChangeArrowheads="1"/>
          </p:cNvSpPr>
          <p:nvPr/>
        </p:nvSpPr>
        <p:spPr bwMode="auto">
          <a:xfrm>
            <a:off x="3409950" y="558482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Ессенчүүд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28017" name="TextBox 1"/>
          <p:cNvSpPr txBox="1">
            <a:spLocks noChangeArrowheads="1"/>
          </p:cNvSpPr>
          <p:nvPr/>
        </p:nvSpPr>
        <p:spPr bwMode="auto">
          <a:xfrm rot="-5400000">
            <a:off x="-573881" y="28598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>
                <a:solidFill>
                  <a:srgbClr val="FFC000"/>
                </a:solidFill>
              </a:rPr>
              <a:t>Сикарии</a:t>
            </a:r>
            <a:endParaRPr lang="en-US" sz="1800">
              <a:solidFill>
                <a:srgbClr val="FFC000"/>
              </a:solidFill>
            </a:endParaRPr>
          </a:p>
        </p:txBody>
      </p:sp>
      <p:sp>
        <p:nvSpPr>
          <p:cNvPr id="128018" name="TextBox 1"/>
          <p:cNvSpPr txBox="1">
            <a:spLocks noChangeArrowheads="1"/>
          </p:cNvSpPr>
          <p:nvPr/>
        </p:nvSpPr>
        <p:spPr bwMode="auto">
          <a:xfrm>
            <a:off x="755650" y="267493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Зеалотчууд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28019" name="TextBox 1"/>
          <p:cNvSpPr txBox="1">
            <a:spLocks noChangeArrowheads="1"/>
          </p:cNvSpPr>
          <p:nvPr/>
        </p:nvSpPr>
        <p:spPr bwMode="auto">
          <a:xfrm rot="-5400000">
            <a:off x="7676356" y="29995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Херодынхон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2916238" y="4933950"/>
            <a:ext cx="34290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6" descr="Dead Se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0" y="0"/>
            <a:ext cx="91440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Text Box 2"/>
          <p:cNvSpPr txBox="1">
            <a:spLocks noChangeArrowheads="1"/>
          </p:cNvSpPr>
          <p:nvPr/>
        </p:nvSpPr>
        <p:spPr bwMode="auto">
          <a:xfrm rot="-5400000">
            <a:off x="-1732756" y="3426619"/>
            <a:ext cx="4270375" cy="430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mn-MN" sz="2200" b="1">
                <a:solidFill>
                  <a:schemeClr val="bg1"/>
                </a:solidFill>
                <a:latin typeface="Arial" charset="0"/>
                <a:cs typeface="Times New Roman" charset="0"/>
              </a:rPr>
              <a:t>Иудейн шашны  бүлэглэлүүд</a:t>
            </a:r>
            <a:endParaRPr lang="en-US" sz="2200" b="1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9600" y="692150"/>
            <a:ext cx="8534400" cy="6165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  <a:defRPr sz="3200">
                <a:effectLst>
                  <a:glow rad="127000">
                    <a:srgbClr val="000000">
                      <a:alpha val="9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defRPr>
            </a:lvl1pPr>
            <a:lvl2pPr marL="37931725" indent="-37474525">
              <a:defRPr sz="2400">
                <a:ea typeface="Geneva" charset="0"/>
                <a:cs typeface="Geneva" charset="0"/>
              </a:defRPr>
            </a:lvl2pPr>
            <a:lvl3pPr>
              <a:defRPr sz="2400">
                <a:ea typeface="Geneva" charset="0"/>
                <a:cs typeface="Geneva" charset="0"/>
              </a:defRPr>
            </a:lvl3pPr>
            <a:lvl4pPr>
              <a:defRPr sz="2400">
                <a:ea typeface="Geneva" charset="0"/>
                <a:cs typeface="Geneva" charset="0"/>
              </a:defRPr>
            </a:lvl4pPr>
            <a:lvl5pPr>
              <a:defRPr sz="2400"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mn-MN" sz="2800" dirty="0" smtClean="0"/>
          </a:p>
          <a:p>
            <a:pPr>
              <a:defRPr/>
            </a:pPr>
            <a:r>
              <a:rPr lang="mn-MN" sz="2800" dirty="0" smtClean="0"/>
              <a:t>Тэд Фарисайчуудтай хамт Хасидимаас үүссэн бөгөөд хожим нь тэд фарисайчуудаас тусгаарлагдсан</a:t>
            </a:r>
            <a:r>
              <a:rPr lang="en-US" sz="2800" dirty="0" smtClean="0"/>
              <a:t> (1 Ma</a:t>
            </a:r>
            <a:r>
              <a:rPr lang="mn-MN" sz="2800" dirty="0" smtClean="0"/>
              <a:t>кк</a:t>
            </a:r>
            <a:r>
              <a:rPr lang="en-US" sz="2800" dirty="0" smtClean="0"/>
              <a:t>. 2:42; 7:13). </a:t>
            </a:r>
            <a:r>
              <a:rPr lang="mn-MN" sz="2800" dirty="0" smtClean="0"/>
              <a:t>Эдгээр маш хатуу зоригтой Иудейчүүд ойролцоогоор МЭӨ</a:t>
            </a:r>
            <a:r>
              <a:rPr lang="en-US" sz="2800" dirty="0" smtClean="0"/>
              <a:t>165 -155 </a:t>
            </a:r>
            <a:r>
              <a:rPr lang="mn-MN" sz="2800" dirty="0" smtClean="0"/>
              <a:t>онд Сиричүүдийн эсрэг бослогод Маккабчуудтай нэгдсэн 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1. </a:t>
            </a:r>
            <a:r>
              <a:rPr lang="mn-MN" sz="2800" dirty="0" smtClean="0">
                <a:solidFill>
                  <a:srgbClr val="FFFF00"/>
                </a:solidFill>
              </a:rPr>
              <a:t>Тэд Торагийн хуулиудыг хатуу чанд цэврээр хадгалахад анхаарсан. 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2. </a:t>
            </a:r>
            <a:r>
              <a:rPr lang="mn-MN" sz="2800" dirty="0" smtClean="0">
                <a:solidFill>
                  <a:srgbClr val="FFFF00"/>
                </a:solidFill>
              </a:rPr>
              <a:t>Тэд өөрсдийнхөө өмчийг нийтээрээ эзэмшдэгээрээ алдартай байв.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3. </a:t>
            </a:r>
            <a:r>
              <a:rPr lang="mn-MN" sz="2800" dirty="0" smtClean="0">
                <a:solidFill>
                  <a:srgbClr val="FFFF00"/>
                </a:solidFill>
              </a:rPr>
              <a:t>Тэд хамтаараа үүрэг хариуцлага хүлээхэд хатуу анхаардаг байсан. 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4. </a:t>
            </a:r>
            <a:r>
              <a:rPr lang="mn-MN" sz="2800" dirty="0" smtClean="0">
                <a:solidFill>
                  <a:srgbClr val="FFFF00"/>
                </a:solidFill>
              </a:rPr>
              <a:t>Өдөр бүрийн хүндлэл мөргөл болон ариун Бичээсүүдийг судлах нь тэдний хувьд маш чухалд тооцогддог. 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845820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  <a:latin typeface="Times New Roman" charset="0"/>
              </a:rPr>
              <a:t>123</a:t>
            </a:r>
            <a:endParaRPr lang="en-US">
              <a:latin typeface="Times New Roman" charset="0"/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mn-MN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ссенчүүд</a:t>
            </a:r>
            <a:endParaRPr lang="en-US" b="1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Dead Se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0" y="0"/>
            <a:ext cx="91440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 Box 3"/>
          <p:cNvSpPr txBox="1">
            <a:spLocks noChangeArrowheads="1"/>
          </p:cNvSpPr>
          <p:nvPr/>
        </p:nvSpPr>
        <p:spPr bwMode="auto">
          <a:xfrm rot="-5400000">
            <a:off x="-1693068" y="3426618"/>
            <a:ext cx="4191000" cy="430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mn-MN" sz="2200" b="1">
                <a:solidFill>
                  <a:schemeClr val="bg1"/>
                </a:solidFill>
                <a:latin typeface="Arial" charset="0"/>
                <a:cs typeface="Times New Roman" charset="0"/>
              </a:rPr>
              <a:t>Иудейн шашны бүлэглэлүүд</a:t>
            </a:r>
            <a:endParaRPr lang="en-US" sz="2200" b="1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382000" cy="5943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  <a:defRPr sz="2800">
                <a:effectLst>
                  <a:glow rad="127000">
                    <a:srgbClr val="000000">
                      <a:alpha val="9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defRPr>
            </a:lvl1pPr>
            <a:lvl2pPr marL="37931725" indent="-37474525">
              <a:defRPr sz="2400">
                <a:ea typeface="Geneva" charset="0"/>
                <a:cs typeface="Geneva" charset="0"/>
              </a:defRPr>
            </a:lvl2pPr>
            <a:lvl3pPr>
              <a:defRPr sz="2400">
                <a:ea typeface="Geneva" charset="0"/>
                <a:cs typeface="Geneva" charset="0"/>
              </a:defRPr>
            </a:lvl3pPr>
            <a:lvl4pPr>
              <a:defRPr sz="2400">
                <a:ea typeface="Geneva" charset="0"/>
                <a:cs typeface="Geneva" charset="0"/>
              </a:defRPr>
            </a:lvl4pPr>
            <a:lvl5pPr>
              <a:defRPr sz="2400"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mn-MN" dirty="0" smtClean="0"/>
              <a:t>Тэд Фарисайчуудтай хамт Хасидимаас үүссэн бөгөөд хожим нь тэд фарисайчуудаас тусгаарлагдсан</a:t>
            </a:r>
            <a:r>
              <a:rPr lang="en-US" dirty="0" smtClean="0"/>
              <a:t> (1 Ma</a:t>
            </a:r>
            <a:r>
              <a:rPr lang="mn-MN" dirty="0" smtClean="0"/>
              <a:t>кк</a:t>
            </a:r>
            <a:r>
              <a:rPr lang="en-US" dirty="0" smtClean="0"/>
              <a:t>. 2:42; 7:13). </a:t>
            </a:r>
            <a:r>
              <a:rPr lang="mn-MN" dirty="0" smtClean="0"/>
              <a:t>Эдгээр маш хатуу зоригтой Иудейчүүд ойролцоогоор МЭӨ</a:t>
            </a:r>
            <a:r>
              <a:rPr lang="en-US" dirty="0" smtClean="0"/>
              <a:t>165 -155 </a:t>
            </a:r>
            <a:r>
              <a:rPr lang="mn-MN" dirty="0" smtClean="0"/>
              <a:t>онд Сиричүүдийн эсрэг бослогод Маккабчуудтай нэгдсэн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5. </a:t>
            </a:r>
            <a:r>
              <a:rPr lang="mn-MN" dirty="0" smtClean="0">
                <a:solidFill>
                  <a:srgbClr val="FFFF00"/>
                </a:solidFill>
              </a:rPr>
              <a:t>Тэд сүсэг бишрэлийн ариун тангарагийг болон дуулгавартай байхыг шаарддаг. 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6. </a:t>
            </a:r>
            <a:r>
              <a:rPr lang="mn-MN" dirty="0" smtClean="0">
                <a:solidFill>
                  <a:srgbClr val="FFFF00"/>
                </a:solidFill>
              </a:rPr>
              <a:t>Тэд ариун өдрүүдэд болон ариун улиралуудаар тахил өргөдөг. 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7. </a:t>
            </a:r>
            <a:r>
              <a:rPr lang="mn-MN" dirty="0" smtClean="0">
                <a:solidFill>
                  <a:srgbClr val="FFFF00"/>
                </a:solidFill>
              </a:rPr>
              <a:t>Гэрлэлт нь зарчмын хувьд буруугүй хэдий ч зайлсхийдэг. 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8. </a:t>
            </a:r>
            <a:r>
              <a:rPr lang="mn-MN" dirty="0" smtClean="0">
                <a:solidFill>
                  <a:srgbClr val="FFFF00"/>
                </a:solidFill>
              </a:rPr>
              <a:t>Тэдний хувьд бүх болсон явдлыг хувь тавилантай холбож үздэг. 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845820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  <a:latin typeface="Times New Roman" charset="0"/>
              </a:rPr>
              <a:t>123</a:t>
            </a:r>
            <a:endParaRPr lang="en-US">
              <a:latin typeface="Times New Roman" charset="0"/>
            </a:endParaRPr>
          </a:p>
        </p:txBody>
      </p:sp>
      <p:sp>
        <p:nvSpPr>
          <p:cNvPr id="13210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Ecce</a:t>
            </a:r>
            <a:r>
              <a:rPr lang="mn-MN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нчүүд</a:t>
            </a: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Татарж буй Мөхсөн Тэнгис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0" y="1600200"/>
            <a:ext cx="3276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“</a:t>
            </a:r>
            <a:r>
              <a:rPr lang="mn-MN" altLang="ja-JP">
                <a:latin typeface="Verdana" charset="0"/>
                <a:ea typeface="ＭＳ Ｐゴシック" charset="0"/>
                <a:cs typeface="ＭＳ Ｐゴシック" charset="0"/>
              </a:rPr>
              <a:t>Сарны төрхтэй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mn-MN" altLang="ja-JP">
                <a:latin typeface="Verdana" charset="0"/>
                <a:ea typeface="ＭＳ Ｐゴシック" charset="0"/>
                <a:cs typeface="ＭＳ Ｐゴシック" charset="0"/>
              </a:rPr>
              <a:t>тусгалууд Израйль болон Иорданы усны хорогдлоос үзэгддэг 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147" name="Picture 4" descr="Dead Sea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/>
          <a:stretch>
            <a:fillRect/>
          </a:stretch>
        </p:blipFill>
        <p:spPr bwMode="auto">
          <a:xfrm>
            <a:off x="355600" y="1524000"/>
            <a:ext cx="5054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324600"/>
            <a:ext cx="4021138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Анхдугаар зуун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6194" name="Picture 7" descr="175_DeadSeaMap0309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9815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859338" y="685800"/>
            <a:ext cx="4284662" cy="6248400"/>
            <a:chOff x="3061" y="432"/>
            <a:chExt cx="2699" cy="3936"/>
          </a:xfrm>
        </p:grpSpPr>
        <p:sp>
          <p:nvSpPr>
            <p:cNvPr id="194565" name="Rectangle 5"/>
            <p:cNvSpPr>
              <a:spLocks noChangeArrowheads="1"/>
            </p:cNvSpPr>
            <p:nvPr/>
          </p:nvSpPr>
          <p:spPr bwMode="auto">
            <a:xfrm>
              <a:off x="3061" y="3984"/>
              <a:ext cx="2699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2006</a:t>
              </a:r>
              <a:r>
                <a:rPr lang="mn-MN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оны 5 сар 22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36198" name="Picture 8" descr="dead-se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432"/>
              <a:ext cx="138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6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mn-MN" sz="3600">
                <a:latin typeface="Arial" charset="0"/>
                <a:ea typeface="ＭＳ Ｐゴシック" charset="0"/>
                <a:cs typeface="ＭＳ Ｐゴシック" charset="0"/>
              </a:rPr>
              <a:t>Мөхсөн Тэнгис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mn-MN" sz="3600">
                <a:latin typeface="Arial" charset="0"/>
                <a:ea typeface="ＭＳ Ｐゴシック" charset="0"/>
                <a:cs typeface="ＭＳ Ｐゴシック" charset="0"/>
              </a:rPr>
              <a:t>Өмнө нь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mn-MN" sz="3600">
                <a:latin typeface="Arial" charset="0"/>
                <a:ea typeface="ＭＳ Ｐゴシック" charset="0"/>
                <a:cs typeface="ＭＳ Ｐゴシック" charset="0"/>
              </a:rPr>
              <a:t>Одоо</a:t>
            </a:r>
            <a:endParaRPr lang="en-US" sz="36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3429000" cy="1246187"/>
          </a:xfrm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Давст Нуур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38243" name="Picture 4" descr="Dead Sea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079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5" descr="Dead Sea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277813"/>
            <a:ext cx="4800600" cy="1246187"/>
          </a:xfrm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Содом Уул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0290" name="Picture 4" descr="Dead Sea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4" r="52710"/>
          <a:stretch>
            <a:fillRect/>
          </a:stretch>
        </p:blipFill>
        <p:spPr bwMode="auto">
          <a:xfrm>
            <a:off x="0" y="0"/>
            <a:ext cx="365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5" descr="Dead Sea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06"/>
          <a:stretch>
            <a:fillRect/>
          </a:stretch>
        </p:blipFill>
        <p:spPr bwMode="auto">
          <a:xfrm>
            <a:off x="3987800" y="2692400"/>
            <a:ext cx="51562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4" descr="Dead Sea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5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926387" cy="762000"/>
          </a:xfrm>
          <a:solidFill>
            <a:srgbClr val="000000">
              <a:alpha val="63136"/>
            </a:srgbClr>
          </a:solidFill>
        </p:spPr>
        <p:txBody>
          <a:bodyPr/>
          <a:lstStyle/>
          <a:p>
            <a:pPr eaLnBrk="1" hangingPunct="1"/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mn-MN" altLang="ja-JP">
                <a:latin typeface="Arial" charset="0"/>
                <a:ea typeface="ＭＳ Ｐゴシック" charset="0"/>
                <a:cs typeface="ＭＳ Ｐゴシック" charset="0"/>
              </a:rPr>
              <a:t>Мөхсөн Тэнгисийн Ажлууд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14400"/>
            <a:ext cx="7543800" cy="1752600"/>
          </a:xfrm>
          <a:solidFill>
            <a:srgbClr val="000000">
              <a:alpha val="63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mn-MN" sz="2800">
                <a:effectLst>
                  <a:outerShdw blurRad="38100" dist="38100" dir="2700000" algn="tl">
                    <a:srgbClr val="003B76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Содом Уулын өмнө зүгээс хоёр бээр </a:t>
            </a:r>
            <a:endParaRPr lang="en-US" sz="28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mn-MN" sz="2800">
                <a:effectLst>
                  <a:outerShdw blurRad="38100" dist="38100" dir="2700000" algn="tl">
                    <a:srgbClr val="003B76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Кали, хлорид, магни, бромид гэх мэт олборлолт хийдэг </a:t>
            </a:r>
            <a:endParaRPr lang="en-US" sz="28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Зеалотчууд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Зеалотчуудын </a:t>
            </a:r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онцлог шинжүүд 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юу байв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/>
            <a:r>
              <a:rPr lang="mn-MN" u="sng">
                <a:latin typeface="Arial" charset="0"/>
                <a:ea typeface="ＭＳ Ｐゴシック" charset="0"/>
                <a:cs typeface="ＭＳ Ｐゴシック" charset="0"/>
              </a:rPr>
              <a:t>Өнөөгийн 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байдлаар Зеалотчууд гэж хэн бэ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44387" name="Text Box 4"/>
          <p:cNvSpPr txBox="1">
            <a:spLocks noChangeArrowheads="1"/>
          </p:cNvSpPr>
          <p:nvPr/>
        </p:nvSpPr>
        <p:spPr bwMode="auto">
          <a:xfrm>
            <a:off x="8247063" y="0"/>
            <a:ext cx="725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j028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0063"/>
            <a:ext cx="51752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2062163" algn="l"/>
              </a:tabLst>
              <a:defRPr/>
            </a:pPr>
            <a:r>
              <a:rPr lang="mn-MN" sz="4000">
                <a:solidFill>
                  <a:srgbClr val="FFFFFF"/>
                </a:solidFill>
                <a:effectLst>
                  <a:outerShdw blurRad="38100" dist="38100" dir="2700000" algn="tl">
                    <a:srgbClr val="003B76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Израйль дахь шашны зан байдал </a:t>
            </a: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3B76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70-жилийн цөллөгөөс үүдээд маш олон янз  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Хуулийг олон янзаар хөрвүүлдэг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Ялгаатай Синагогууд 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8416925" y="0"/>
            <a:ext cx="72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Verdana" pitchFamily="-105" charset="0"/>
            </a:endParaRPr>
          </a:p>
        </p:txBody>
      </p:sp>
      <p:sp>
        <p:nvSpPr>
          <p:cNvPr id="146434" name="Left-Right Arrow 26"/>
          <p:cNvSpPr>
            <a:spLocks noChangeArrowheads="1"/>
          </p:cNvSpPr>
          <p:nvPr/>
        </p:nvSpPr>
        <p:spPr bwMode="auto">
          <a:xfrm rot="-5400000">
            <a:off x="2196306" y="2888457"/>
            <a:ext cx="4175125" cy="1081088"/>
          </a:xfrm>
          <a:prstGeom prst="leftRightArrow">
            <a:avLst>
              <a:gd name="adj1" fmla="val 50000"/>
              <a:gd name="adj2" fmla="val 49937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6435" name="Left-Right Arrow 27"/>
          <p:cNvSpPr>
            <a:spLocks noChangeArrowheads="1"/>
          </p:cNvSpPr>
          <p:nvPr/>
        </p:nvSpPr>
        <p:spPr bwMode="auto">
          <a:xfrm>
            <a:off x="2195513" y="2673350"/>
            <a:ext cx="4176712" cy="1079500"/>
          </a:xfrm>
          <a:prstGeom prst="left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6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2952750" cy="199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3600" i="1">
                <a:effectLst/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8247063" y="0"/>
            <a:ext cx="89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FFFFFF"/>
                </a:solidFill>
              </a:rPr>
              <a:t>115a</a:t>
            </a:r>
          </a:p>
        </p:txBody>
      </p:sp>
      <p:sp>
        <p:nvSpPr>
          <p:cNvPr id="146438" name="TextBox 1"/>
          <p:cNvSpPr txBox="1">
            <a:spLocks noChangeArrowheads="1"/>
          </p:cNvSpPr>
          <p:nvPr/>
        </p:nvSpPr>
        <p:spPr bwMode="auto">
          <a:xfrm>
            <a:off x="250825" y="5300663"/>
            <a:ext cx="1800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>
                <a:solidFill>
                  <a:srgbClr val="FFFFFF"/>
                </a:solidFill>
              </a:rPr>
              <a:t>Амьдралд хандах чиг хандлага нь цагаанаар </a:t>
            </a:r>
          </a:p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6439" name="TextBox 9"/>
          <p:cNvSpPr txBox="1">
            <a:spLocks noChangeArrowheads="1"/>
          </p:cNvSpPr>
          <p:nvPr/>
        </p:nvSpPr>
        <p:spPr bwMode="auto">
          <a:xfrm>
            <a:off x="6372225" y="6083300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800" i="1">
                <a:solidFill>
                  <a:srgbClr val="1489FF"/>
                </a:solidFill>
                <a:latin typeface="A_Bernhard" charset="0"/>
                <a:ea typeface="MS Mincho" charset="0"/>
                <a:cs typeface="MS Mincho" charset="0"/>
              </a:rPr>
              <a:t>Самаричууд </a:t>
            </a:r>
            <a:endParaRPr lang="en-US" sz="2800" i="1">
              <a:solidFill>
                <a:srgbClr val="1489FF"/>
              </a:solidFill>
              <a:latin typeface="A_Bernhard" charset="0"/>
              <a:ea typeface="MS Mincho" charset="0"/>
              <a:cs typeface="MS Mincho" charset="0"/>
            </a:endParaRPr>
          </a:p>
        </p:txBody>
      </p:sp>
      <p:sp>
        <p:nvSpPr>
          <p:cNvPr id="146440" name="TextBox 1"/>
          <p:cNvSpPr txBox="1">
            <a:spLocks noChangeArrowheads="1"/>
          </p:cNvSpPr>
          <p:nvPr/>
        </p:nvSpPr>
        <p:spPr bwMode="auto">
          <a:xfrm>
            <a:off x="3352800" y="604838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Фарисайчууд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46441" name="TextBox 1"/>
          <p:cNvSpPr txBox="1">
            <a:spLocks noChangeArrowheads="1"/>
          </p:cNvSpPr>
          <p:nvPr/>
        </p:nvSpPr>
        <p:spPr bwMode="auto">
          <a:xfrm>
            <a:off x="1150938" y="35750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>
                <a:solidFill>
                  <a:srgbClr val="FFFFFF"/>
                </a:solidFill>
              </a:rPr>
              <a:t>Бослого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146442" name="TextBox 1"/>
          <p:cNvSpPr txBox="1">
            <a:spLocks noChangeArrowheads="1"/>
          </p:cNvSpPr>
          <p:nvPr/>
        </p:nvSpPr>
        <p:spPr bwMode="auto">
          <a:xfrm>
            <a:off x="6203950" y="2674938"/>
            <a:ext cx="232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Садукайчууд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46443" name="TextBox 1"/>
          <p:cNvSpPr txBox="1">
            <a:spLocks noChangeArrowheads="1"/>
          </p:cNvSpPr>
          <p:nvPr/>
        </p:nvSpPr>
        <p:spPr bwMode="auto">
          <a:xfrm>
            <a:off x="6203950" y="360997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>
                <a:solidFill>
                  <a:srgbClr val="FFFFFF"/>
                </a:solidFill>
              </a:rPr>
              <a:t>Огцролт 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146444" name="TextBox 1"/>
          <p:cNvSpPr txBox="1">
            <a:spLocks noChangeArrowheads="1"/>
          </p:cNvSpPr>
          <p:nvPr/>
        </p:nvSpPr>
        <p:spPr bwMode="auto">
          <a:xfrm>
            <a:off x="4572000" y="102870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>
                <a:solidFill>
                  <a:srgbClr val="FFFFFF"/>
                </a:solidFill>
              </a:rPr>
              <a:t>Интеграц 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146445" name="TextBox 1"/>
          <p:cNvSpPr txBox="1">
            <a:spLocks noChangeArrowheads="1"/>
          </p:cNvSpPr>
          <p:nvPr/>
        </p:nvSpPr>
        <p:spPr bwMode="auto">
          <a:xfrm rot="5400000">
            <a:off x="3244850" y="295592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Шашин 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46446" name="TextBox 1"/>
          <p:cNvSpPr txBox="1">
            <a:spLocks noChangeArrowheads="1"/>
          </p:cNvSpPr>
          <p:nvPr/>
        </p:nvSpPr>
        <p:spPr bwMode="auto">
          <a:xfrm>
            <a:off x="4579938" y="2998788"/>
            <a:ext cx="143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Улс төр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46447" name="TextBox 1"/>
          <p:cNvSpPr txBox="1">
            <a:spLocks noChangeArrowheads="1"/>
          </p:cNvSpPr>
          <p:nvPr/>
        </p:nvSpPr>
        <p:spPr bwMode="auto">
          <a:xfrm>
            <a:off x="4457700" y="518318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>
                <a:solidFill>
                  <a:srgbClr val="FFFFFF"/>
                </a:solidFill>
              </a:rPr>
              <a:t>Тусгаарлал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146448" name="TextBox 1"/>
          <p:cNvSpPr txBox="1">
            <a:spLocks noChangeArrowheads="1"/>
          </p:cNvSpPr>
          <p:nvPr/>
        </p:nvSpPr>
        <p:spPr bwMode="auto">
          <a:xfrm>
            <a:off x="3409950" y="558482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Ессенчүүд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46449" name="TextBox 1"/>
          <p:cNvSpPr txBox="1">
            <a:spLocks noChangeArrowheads="1"/>
          </p:cNvSpPr>
          <p:nvPr/>
        </p:nvSpPr>
        <p:spPr bwMode="auto">
          <a:xfrm rot="-5400000">
            <a:off x="-573881" y="28598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>
                <a:solidFill>
                  <a:srgbClr val="FFC000"/>
                </a:solidFill>
              </a:rPr>
              <a:t>Сикарии</a:t>
            </a:r>
            <a:endParaRPr lang="en-US" sz="1800">
              <a:solidFill>
                <a:srgbClr val="FFC000"/>
              </a:solidFill>
            </a:endParaRPr>
          </a:p>
        </p:txBody>
      </p:sp>
      <p:sp>
        <p:nvSpPr>
          <p:cNvPr id="146450" name="TextBox 1"/>
          <p:cNvSpPr txBox="1">
            <a:spLocks noChangeArrowheads="1"/>
          </p:cNvSpPr>
          <p:nvPr/>
        </p:nvSpPr>
        <p:spPr bwMode="auto">
          <a:xfrm>
            <a:off x="755650" y="267493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Зеалотчууд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46451" name="TextBox 1"/>
          <p:cNvSpPr txBox="1">
            <a:spLocks noChangeArrowheads="1"/>
          </p:cNvSpPr>
          <p:nvPr/>
        </p:nvSpPr>
        <p:spPr bwMode="auto">
          <a:xfrm rot="-5400000">
            <a:off x="7676356" y="29995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Херодынхон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7938" y="2636838"/>
            <a:ext cx="34290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8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2"/>
          <p:cNvSpPr txBox="1">
            <a:spLocks noChangeArrowheads="1"/>
          </p:cNvSpPr>
          <p:nvPr/>
        </p:nvSpPr>
        <p:spPr bwMode="auto">
          <a:xfrm rot="-5400000">
            <a:off x="-570706" y="3431382"/>
            <a:ext cx="1939925" cy="427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solidFill>
                  <a:schemeClr val="bg1"/>
                </a:solidFill>
                <a:latin typeface="Arial" charset="0"/>
                <a:cs typeface="Times New Roman" charset="0"/>
              </a:rPr>
              <a:t>Jewish Sects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86200" y="1219200"/>
            <a:ext cx="5257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411163" indent="-411163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Char char="§"/>
            </a:pPr>
            <a:r>
              <a:rPr lang="mn-MN" sz="3200">
                <a:latin typeface="Arial Narrow" charset="0"/>
                <a:cs typeface="Arial" charset="0"/>
              </a:rPr>
              <a:t>Ойролцоогоор МЭӨ 6-дугаар зуунд Агуу Херодын үеэр тэд үүссэн. </a:t>
            </a:r>
            <a:endParaRPr lang="en-US" sz="3200">
              <a:latin typeface="Arial Narrow" charset="0"/>
              <a:cs typeface="Arial" charset="0"/>
            </a:endParaRPr>
          </a:p>
          <a:p>
            <a:pPr eaLnBrk="1" hangingPunct="1">
              <a:buClr>
                <a:schemeClr val="tx1"/>
              </a:buClr>
              <a:buFont typeface="Wingdings" charset="0"/>
              <a:buChar char="§"/>
            </a:pPr>
            <a:r>
              <a:rPr lang="mn-MN" sz="3200">
                <a:latin typeface="Arial Narrow" charset="0"/>
                <a:cs typeface="Arial" charset="0"/>
              </a:rPr>
              <a:t>Тэд Масадад сүүлчийн удаа зогсолт хийхээр МЭ 73 онд Иерусалимыг орхиж одосноосоо хойш үзэгдээгүй. </a:t>
            </a:r>
            <a:endParaRPr lang="en-US" sz="3200">
              <a:latin typeface="Arial Narrow" charset="0"/>
              <a:cs typeface="Arial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5257800" y="277813"/>
            <a:ext cx="3429000" cy="941387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Зеалотчууд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4" name="Text Box 5"/>
          <p:cNvSpPr txBox="1">
            <a:spLocks noChangeArrowheads="1"/>
          </p:cNvSpPr>
          <p:nvPr/>
        </p:nvSpPr>
        <p:spPr bwMode="auto">
          <a:xfrm>
            <a:off x="857885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123</a:t>
            </a:r>
          </a:p>
        </p:txBody>
      </p:sp>
      <p:pic>
        <p:nvPicPr>
          <p:cNvPr id="148485" name="Picture 7" descr="mapdea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5850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228600" y="3657600"/>
            <a:ext cx="1752600" cy="1066800"/>
            <a:chOff x="-144" y="2304"/>
            <a:chExt cx="1104" cy="672"/>
          </a:xfrm>
        </p:grpSpPr>
        <p:sp>
          <p:nvSpPr>
            <p:cNvPr id="148492" name="AutoShape 9"/>
            <p:cNvSpPr>
              <a:spLocks noChangeArrowheads="1"/>
            </p:cNvSpPr>
            <p:nvPr/>
          </p:nvSpPr>
          <p:spPr bwMode="auto">
            <a:xfrm>
              <a:off x="-144" y="2304"/>
              <a:ext cx="1104" cy="672"/>
            </a:xfrm>
            <a:prstGeom prst="irregularSeal2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493" name="Text Box 10"/>
            <p:cNvSpPr txBox="1">
              <a:spLocks noChangeArrowheads="1"/>
            </p:cNvSpPr>
            <p:nvPr/>
          </p:nvSpPr>
          <p:spPr bwMode="auto">
            <a:xfrm>
              <a:off x="0" y="2544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/>
                <a:t>Ma</a:t>
              </a:r>
              <a:r>
                <a:rPr lang="mn-MN" sz="1800" b="1"/>
                <a:t>сада</a:t>
              </a:r>
              <a:endParaRPr lang="en-US" sz="1800" b="1"/>
            </a:p>
          </p:txBody>
        </p:sp>
      </p:grpSp>
      <p:grpSp>
        <p:nvGrpSpPr>
          <p:cNvPr id="148487" name="Group 12"/>
          <p:cNvGrpSpPr>
            <a:grpSpLocks/>
          </p:cNvGrpSpPr>
          <p:nvPr/>
        </p:nvGrpSpPr>
        <p:grpSpPr bwMode="auto">
          <a:xfrm>
            <a:off x="-381000" y="228600"/>
            <a:ext cx="2438400" cy="838200"/>
            <a:chOff x="-240" y="144"/>
            <a:chExt cx="1536" cy="528"/>
          </a:xfrm>
        </p:grpSpPr>
        <p:sp>
          <p:nvSpPr>
            <p:cNvPr id="148490" name="AutoShape 8"/>
            <p:cNvSpPr>
              <a:spLocks noChangeArrowheads="1"/>
            </p:cNvSpPr>
            <p:nvPr/>
          </p:nvSpPr>
          <p:spPr bwMode="auto">
            <a:xfrm>
              <a:off x="-240" y="144"/>
              <a:ext cx="1536" cy="528"/>
            </a:xfrm>
            <a:prstGeom prst="irregularSeal2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491" name="Text Box 11"/>
            <p:cNvSpPr txBox="1">
              <a:spLocks noChangeArrowheads="1"/>
            </p:cNvSpPr>
            <p:nvPr/>
          </p:nvSpPr>
          <p:spPr bwMode="auto">
            <a:xfrm>
              <a:off x="0" y="288"/>
              <a:ext cx="1104" cy="2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mn-MN" sz="1800" b="1"/>
                <a:t>Иерусалем</a:t>
              </a:r>
              <a:endParaRPr lang="en-US" sz="1800" b="1"/>
            </a:p>
          </p:txBody>
        </p:sp>
      </p:grp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381000" y="1066800"/>
            <a:ext cx="228600" cy="2590800"/>
          </a:xfrm>
          <a:prstGeom prst="downArrow">
            <a:avLst>
              <a:gd name="adj1" fmla="val 50000"/>
              <a:gd name="adj2" fmla="val 283333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8489" name="Text Box 18"/>
          <p:cNvSpPr txBox="1">
            <a:spLocks noChangeArrowheads="1"/>
          </p:cNvSpPr>
          <p:nvPr/>
        </p:nvSpPr>
        <p:spPr bwMode="auto">
          <a:xfrm>
            <a:off x="5175250" y="64770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1"/>
              <a:t>Bible Visual Resource Book</a:t>
            </a:r>
            <a:r>
              <a:rPr lang="en-US" sz="1800"/>
              <a:t>, 185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allAtOnce" autoUpdateAnimBg="0"/>
      <p:bldP spid="1947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8" descr="aque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1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Text Box 2"/>
          <p:cNvSpPr txBox="1">
            <a:spLocks noChangeArrowheads="1"/>
          </p:cNvSpPr>
          <p:nvPr/>
        </p:nvSpPr>
        <p:spPr bwMode="auto">
          <a:xfrm rot="-5400000">
            <a:off x="-1691481" y="3425032"/>
            <a:ext cx="4191000" cy="430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mn-MN" sz="2200" b="1">
                <a:solidFill>
                  <a:schemeClr val="bg1"/>
                </a:solidFill>
                <a:latin typeface="Arial" charset="0"/>
                <a:cs typeface="Times New Roman" charset="0"/>
              </a:rPr>
              <a:t>Иудейн шашны бүлэглэлүүд</a:t>
            </a:r>
            <a:endParaRPr lang="en-US" sz="2200" b="1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857885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123</a:t>
            </a: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39825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mn-MN" sz="36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Arial" charset="0"/>
              </a:rPr>
              <a:t>Зеалотчууд Ромын ололт амжилтанд дургуйлахсан </a:t>
            </a:r>
            <a:endParaRPr lang="en-US" sz="54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4" descr="modelofherodstemple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Зеалотчууд Сүмтэй өөрсдийгөө адитгасан 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8" descr="Dead Sea0008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7"/>
          <a:stretch>
            <a:fillRect/>
          </a:stretch>
        </p:blipFill>
        <p:spPr bwMode="auto">
          <a:xfrm>
            <a:off x="0" y="4035425"/>
            <a:ext cx="4572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6" name="Picture 7" descr="Dead Sea0008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7"/>
          <a:stretch>
            <a:fillRect/>
          </a:stretch>
        </p:blipFill>
        <p:spPr bwMode="auto">
          <a:xfrm>
            <a:off x="0" y="-304800"/>
            <a:ext cx="46482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2" descr="Mas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3"/>
          <p:cNvSpPr txBox="1">
            <a:spLocks noChangeArrowheads="1"/>
          </p:cNvSpPr>
          <p:nvPr/>
        </p:nvSpPr>
        <p:spPr bwMode="auto">
          <a:xfrm rot="-5400000">
            <a:off x="-1178719" y="3188494"/>
            <a:ext cx="3095625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mn-MN" sz="1600" b="1">
                <a:solidFill>
                  <a:schemeClr val="bg1"/>
                </a:solidFill>
                <a:latin typeface="Arial" charset="0"/>
                <a:cs typeface="Times New Roman" charset="0"/>
              </a:rPr>
              <a:t>Иудейн шашны бүлэглэлүүд</a:t>
            </a:r>
            <a:endParaRPr lang="en-US" sz="1600" b="1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6413" y="2362200"/>
            <a:ext cx="4114800" cy="1752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mn-MN" sz="2800" smtClean="0">
                <a:latin typeface="Arial Narrow" charset="0"/>
                <a:cs typeface="Arial" charset="0"/>
              </a:rPr>
              <a:t>Шинж чанарууд</a:t>
            </a:r>
            <a:endParaRPr lang="en-US" sz="2800" smtClean="0">
              <a:latin typeface="Arial Narrow" charset="0"/>
              <a:cs typeface="Arial" charset="0"/>
            </a:endParaRPr>
          </a:p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2800" smtClean="0">
                <a:latin typeface="Arial Narrow" charset="0"/>
                <a:cs typeface="Times New Roman" charset="0"/>
              </a:rPr>
              <a:t>1. </a:t>
            </a:r>
            <a:r>
              <a:rPr lang="mn-MN" sz="2400" smtClean="0">
                <a:latin typeface="Arial Narrow" charset="0"/>
                <a:cs typeface="Times New Roman" charset="0"/>
              </a:rPr>
              <a:t>Тэдний хувьд дан ганц Бурханд л үнэнч байна хэмээн эзэн хаанд татвар төлөхийг эсэргүүцсэн </a:t>
            </a:r>
            <a:endParaRPr lang="en-US" sz="2400" smtClean="0">
              <a:latin typeface="Arial Narrow" charset="0"/>
              <a:cs typeface="Arial" charset="0"/>
            </a:endParaRPr>
          </a:p>
        </p:txBody>
      </p:sp>
      <p:sp>
        <p:nvSpPr>
          <p:cNvPr id="154630" name="Rectangle 5"/>
          <p:cNvSpPr>
            <a:spLocks noGrp="1" noChangeArrowheads="1"/>
          </p:cNvSpPr>
          <p:nvPr>
            <p:ph type="title"/>
          </p:nvPr>
        </p:nvSpPr>
        <p:spPr>
          <a:xfrm>
            <a:off x="5257800" y="277813"/>
            <a:ext cx="3429000" cy="941387"/>
          </a:xfrm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Зеалотчууд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1" name="Text Box 6"/>
          <p:cNvSpPr txBox="1">
            <a:spLocks noChangeArrowheads="1"/>
          </p:cNvSpPr>
          <p:nvPr/>
        </p:nvSpPr>
        <p:spPr bwMode="auto">
          <a:xfrm>
            <a:off x="857885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123</a:t>
            </a:r>
          </a:p>
        </p:txBody>
      </p:sp>
      <p:sp>
        <p:nvSpPr>
          <p:cNvPr id="154632" name="Text Box 9"/>
          <p:cNvSpPr txBox="1">
            <a:spLocks noChangeArrowheads="1"/>
          </p:cNvSpPr>
          <p:nvPr/>
        </p:nvSpPr>
        <p:spPr bwMode="auto">
          <a:xfrm>
            <a:off x="5175250" y="64770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1"/>
              <a:t>Bible Visual Resource Book</a:t>
            </a:r>
            <a:r>
              <a:rPr lang="en-US" sz="1800"/>
              <a:t>, 185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Zealot Loyalty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56675" name="Picture 4" descr="Dead Sea0006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Text Box 5"/>
          <p:cNvSpPr txBox="1">
            <a:spLocks noChangeArrowheads="1"/>
          </p:cNvSpPr>
          <p:nvPr/>
        </p:nvSpPr>
        <p:spPr bwMode="auto">
          <a:xfrm rot="-5400000">
            <a:off x="-572294" y="3432969"/>
            <a:ext cx="1939925" cy="427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solidFill>
                  <a:schemeClr val="bg1"/>
                </a:solidFill>
                <a:latin typeface="Arial" charset="0"/>
                <a:cs typeface="Times New Roman" charset="0"/>
              </a:rPr>
              <a:t>Jewish Sects</a:t>
            </a:r>
          </a:p>
        </p:txBody>
      </p:sp>
      <p:pic>
        <p:nvPicPr>
          <p:cNvPr id="156677" name="Picture 8" descr="Dead Sea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>
            <a:fillRect/>
          </a:stretch>
        </p:blipFill>
        <p:spPr bwMode="auto">
          <a:xfrm>
            <a:off x="0" y="0"/>
            <a:ext cx="3544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3505200" cy="2438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mn-MN" sz="2800" smtClean="0">
                <a:latin typeface="Arial Narrow" charset="0"/>
                <a:cs typeface="Arial" charset="0"/>
              </a:rPr>
              <a:t>Шинж чанарууд</a:t>
            </a:r>
            <a:r>
              <a:rPr lang="en-US" sz="2800" smtClean="0">
                <a:latin typeface="Arial Narrow" charset="0"/>
                <a:cs typeface="Arial" charset="0"/>
              </a:rPr>
              <a:t> (</a:t>
            </a:r>
            <a:r>
              <a:rPr lang="mn-MN" sz="2800" smtClean="0">
                <a:latin typeface="Arial Narrow" charset="0"/>
                <a:cs typeface="Arial" charset="0"/>
              </a:rPr>
              <a:t>үргэлжлэл</a:t>
            </a:r>
            <a:r>
              <a:rPr lang="en-US" sz="2800" smtClean="0">
                <a:latin typeface="Arial Narrow" charset="0"/>
                <a:cs typeface="Arial" charset="0"/>
              </a:rPr>
              <a:t>)</a:t>
            </a:r>
          </a:p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2800" smtClean="0">
                <a:latin typeface="Arial Narrow" charset="0"/>
                <a:cs typeface="Arial" charset="0"/>
              </a:rPr>
              <a:t>2.</a:t>
            </a:r>
            <a:r>
              <a:rPr lang="en-US" sz="2800" smtClean="0">
                <a:latin typeface="Arial Narrow" charset="0"/>
                <a:cs typeface="Times New Roman" charset="0"/>
              </a:rPr>
              <a:t> </a:t>
            </a:r>
            <a:r>
              <a:rPr lang="mn-MN" sz="2800" smtClean="0">
                <a:latin typeface="Arial Narrow" charset="0"/>
                <a:cs typeface="Times New Roman" charset="0"/>
              </a:rPr>
              <a:t>Зеалотчууд Иудейн уламжлалуудыг хатуу чанд сахидаг байв </a:t>
            </a:r>
            <a:endParaRPr lang="en-US" sz="2800" smtClean="0">
              <a:latin typeface="Arial Narrow" charset="0"/>
              <a:cs typeface="Arial" charset="0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267200" y="1752600"/>
            <a:ext cx="3962400" cy="1524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mn-MN" sz="3200" smtClean="0">
                <a:latin typeface="Arial Narrow" charset="0"/>
                <a:cs typeface="Arial" charset="0"/>
              </a:rPr>
              <a:t>Масадагийн ёороолд байрлах Ромын хуаранг үзэн ядсан</a:t>
            </a:r>
            <a:endParaRPr lang="en-US" sz="3200" smtClean="0">
              <a:latin typeface="Arial Narrow" charset="0"/>
              <a:cs typeface="Arial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0" y="5516563"/>
            <a:ext cx="3733800" cy="1341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mn-MN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Хатуу ширүүн Иудейн хуульд үндэслэн Зеалот хүн булхан баптизм хийдэг Масада дахь</a:t>
            </a:r>
            <a:r>
              <a:rPr lang="en-US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 </a:t>
            </a:r>
            <a:r>
              <a:rPr lang="ja-JP" altLang="en-US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“</a:t>
            </a:r>
            <a:r>
              <a:rPr lang="en-US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M</a:t>
            </a:r>
            <a:r>
              <a:rPr lang="mn-MN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икве</a:t>
            </a:r>
            <a:r>
              <a:rPr lang="ja-JP" altLang="en-US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”</a:t>
            </a:r>
            <a:r>
              <a:rPr lang="en-US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 </a:t>
            </a:r>
            <a:r>
              <a:rPr lang="mn-MN" sz="2000" b="1" smtClean="0">
                <a:solidFill>
                  <a:srgbClr val="000000"/>
                </a:solidFill>
                <a:latin typeface="Arial Narrow" charset="0"/>
                <a:cs typeface="Arial" charset="0"/>
              </a:rPr>
              <a:t>заншилтай ванн</a:t>
            </a:r>
            <a:endParaRPr lang="en-US" sz="2000" b="1" smtClean="0">
              <a:solidFill>
                <a:srgbClr val="00000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156681" name="Text Box 10"/>
          <p:cNvSpPr txBox="1">
            <a:spLocks noChangeArrowheads="1"/>
          </p:cNvSpPr>
          <p:nvPr/>
        </p:nvSpPr>
        <p:spPr bwMode="auto">
          <a:xfrm>
            <a:off x="5175250" y="64770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1"/>
              <a:t>Bible Visual Resource Book</a:t>
            </a:r>
            <a:r>
              <a:rPr lang="en-US" sz="1800"/>
              <a:t>, 185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utoUpdateAnimBg="0"/>
      <p:bldP spid="47111" grpId="0" autoUpdateAnimBg="0"/>
      <p:bldP spid="4711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4" descr="Dead Sea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0"/>
            <a:ext cx="5037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5"/>
          <p:cNvSpPr txBox="1">
            <a:spLocks noChangeArrowheads="1"/>
          </p:cNvSpPr>
          <p:nvPr/>
        </p:nvSpPr>
        <p:spPr bwMode="auto">
          <a:xfrm rot="-5400000">
            <a:off x="-1701006" y="3434557"/>
            <a:ext cx="4191000" cy="430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mn-MN" sz="2200" b="1">
                <a:solidFill>
                  <a:schemeClr val="bg1"/>
                </a:solidFill>
                <a:latin typeface="Arial" charset="0"/>
                <a:cs typeface="Times New Roman" charset="0"/>
              </a:rPr>
              <a:t>Иудейн шашны бүлэглэлүүд</a:t>
            </a:r>
            <a:endParaRPr lang="en-US" sz="2200" b="1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09600" y="304800"/>
            <a:ext cx="3505200" cy="6324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mn-MN" sz="3600" smtClean="0">
                <a:latin typeface="Arial Narrow" charset="0"/>
                <a:cs typeface="Arial" charset="0"/>
              </a:rPr>
              <a:t>Шинж чанарууд</a:t>
            </a:r>
            <a:r>
              <a:rPr lang="en-US" sz="3600" smtClean="0">
                <a:latin typeface="Arial Narrow" charset="0"/>
                <a:cs typeface="Arial" charset="0"/>
              </a:rPr>
              <a:t> (</a:t>
            </a:r>
            <a:r>
              <a:rPr lang="mn-MN" sz="3600" smtClean="0">
                <a:latin typeface="Arial Narrow" charset="0"/>
                <a:cs typeface="Arial" charset="0"/>
              </a:rPr>
              <a:t>үргэлжлэл</a:t>
            </a:r>
            <a:r>
              <a:rPr lang="en-US" sz="3600" smtClean="0">
                <a:latin typeface="Arial Narrow" charset="0"/>
                <a:cs typeface="Arial" charset="0"/>
              </a:rPr>
              <a:t>)</a:t>
            </a:r>
          </a:p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600" smtClean="0">
                <a:solidFill>
                  <a:srgbClr val="FFFF00"/>
                </a:solidFill>
                <a:latin typeface="Arial Narrow" charset="0"/>
                <a:cs typeface="Arial" charset="0"/>
              </a:rPr>
              <a:t>3.</a:t>
            </a:r>
            <a:r>
              <a:rPr lang="en-US" sz="3600" smtClean="0">
                <a:solidFill>
                  <a:srgbClr val="FFFF00"/>
                </a:solidFill>
                <a:latin typeface="Arial Narrow" charset="0"/>
                <a:cs typeface="Times New Roman" charset="0"/>
              </a:rPr>
              <a:t> </a:t>
            </a:r>
            <a:r>
              <a:rPr lang="mn-MN" sz="3600" smtClean="0">
                <a:solidFill>
                  <a:srgbClr val="FFFF00"/>
                </a:solidFill>
                <a:latin typeface="Arial Narrow" charset="0"/>
                <a:cs typeface="Times New Roman" charset="0"/>
              </a:rPr>
              <a:t>Палестинд Грек  хэл ашиглахыг эсэргүүцсэн.</a:t>
            </a:r>
            <a:endParaRPr lang="en-US" sz="3600" smtClean="0">
              <a:solidFill>
                <a:srgbClr val="FFFF00"/>
              </a:solidFill>
              <a:latin typeface="Arial Narrow" charset="0"/>
              <a:cs typeface="Times New Roman" charset="0"/>
            </a:endParaRPr>
          </a:p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3600" smtClean="0">
                <a:solidFill>
                  <a:srgbClr val="FFFF00"/>
                </a:solidFill>
                <a:latin typeface="Arial Narrow" charset="0"/>
                <a:cs typeface="Arial" charset="0"/>
              </a:rPr>
              <a:t>4. </a:t>
            </a:r>
            <a:r>
              <a:rPr lang="mn-MN" sz="3600" smtClean="0">
                <a:solidFill>
                  <a:srgbClr val="FFFF00"/>
                </a:solidFill>
                <a:latin typeface="Arial Narrow" charset="0"/>
                <a:cs typeface="Arial" charset="0"/>
              </a:rPr>
              <a:t>Зеалотчууд авралын цаг үе ирэхийг эш үзүүлсэн.</a:t>
            </a:r>
            <a:endParaRPr lang="en-US" sz="3600" smtClean="0">
              <a:solidFill>
                <a:srgbClr val="FFFF0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158724" name="Text Box 9"/>
          <p:cNvSpPr txBox="1">
            <a:spLocks noChangeArrowheads="1"/>
          </p:cNvSpPr>
          <p:nvPr/>
        </p:nvSpPr>
        <p:spPr bwMode="auto">
          <a:xfrm>
            <a:off x="8578850" y="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123</a:t>
            </a:r>
          </a:p>
        </p:txBody>
      </p:sp>
      <p:sp>
        <p:nvSpPr>
          <p:cNvPr id="158725" name="Text Box 10"/>
          <p:cNvSpPr txBox="1">
            <a:spLocks noChangeArrowheads="1"/>
          </p:cNvSpPr>
          <p:nvPr/>
        </p:nvSpPr>
        <p:spPr bwMode="auto">
          <a:xfrm>
            <a:off x="146050" y="6491288"/>
            <a:ext cx="3886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1"/>
              <a:t>Bible Visual Resource Book</a:t>
            </a:r>
            <a:r>
              <a:rPr lang="en-US" sz="1800"/>
              <a:t>, 185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accent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18488" cy="1417638"/>
          </a:xfrm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Есүсийн арван хоёр дагалдагчид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209800" y="5105400"/>
            <a:ext cx="1555750" cy="1752600"/>
            <a:chOff x="1392" y="3216"/>
            <a:chExt cx="980" cy="1104"/>
          </a:xfrm>
        </p:grpSpPr>
        <p:pic>
          <p:nvPicPr>
            <p:cNvPr id="160806" name="Picture 6" descr="Discipl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62" r="70338" b="53807"/>
            <a:stretch>
              <a:fillRect/>
            </a:stretch>
          </p:blipFill>
          <p:spPr bwMode="auto">
            <a:xfrm>
              <a:off x="1392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6" name="Rectangle 16"/>
            <p:cNvSpPr>
              <a:spLocks noChangeArrowheads="1"/>
            </p:cNvSpPr>
            <p:nvPr/>
          </p:nvSpPr>
          <p:spPr bwMode="auto">
            <a:xfrm>
              <a:off x="1392" y="4032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en-US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Ma</a:t>
              </a: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тай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800600" y="5105400"/>
            <a:ext cx="2514600" cy="1752600"/>
            <a:chOff x="2928" y="3216"/>
            <a:chExt cx="1584" cy="1104"/>
          </a:xfrm>
        </p:grpSpPr>
        <p:pic>
          <p:nvPicPr>
            <p:cNvPr id="160804" name="Picture 7" descr="Discipl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38" t="73909" b="5560"/>
            <a:stretch>
              <a:fillRect/>
            </a:stretch>
          </p:blipFill>
          <p:spPr bwMode="auto">
            <a:xfrm>
              <a:off x="3264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9" name="Rectangle 19"/>
            <p:cNvSpPr>
              <a:spLocks noChangeArrowheads="1"/>
            </p:cNvSpPr>
            <p:nvPr/>
          </p:nvSpPr>
          <p:spPr bwMode="auto">
            <a:xfrm>
              <a:off x="2928" y="4032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Зеалотын Симон 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7696200" y="4876800"/>
            <a:ext cx="1524000" cy="1676400"/>
            <a:chOff x="4416" y="3168"/>
            <a:chExt cx="960" cy="1056"/>
          </a:xfrm>
        </p:grpSpPr>
        <p:pic>
          <p:nvPicPr>
            <p:cNvPr id="160802" name="Picture 12" descr="High Priest0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5" t="74936" r="23849" b="5560"/>
            <a:stretch>
              <a:fillRect/>
            </a:stretch>
          </p:blipFill>
          <p:spPr bwMode="auto">
            <a:xfrm>
              <a:off x="4416" y="3168"/>
              <a:ext cx="9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0" name="Rectangle 20"/>
            <p:cNvSpPr>
              <a:spLocks noChangeArrowheads="1"/>
            </p:cNvSpPr>
            <p:nvPr/>
          </p:nvSpPr>
          <p:spPr bwMode="auto">
            <a:xfrm>
              <a:off x="4464" y="3936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Иудас 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7010400" y="2514600"/>
            <a:ext cx="1524000" cy="1676400"/>
            <a:chOff x="4656" y="2256"/>
            <a:chExt cx="960" cy="1056"/>
          </a:xfrm>
        </p:grpSpPr>
        <p:pic>
          <p:nvPicPr>
            <p:cNvPr id="160800" name="Picture 5" descr="Discipl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2" t="25662" r="35472" b="53807"/>
            <a:stretch>
              <a:fillRect/>
            </a:stretch>
          </p:blipFill>
          <p:spPr bwMode="auto">
            <a:xfrm>
              <a:off x="4656" y="225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Rectangle 21"/>
            <p:cNvSpPr>
              <a:spLocks noChangeArrowheads="1"/>
            </p:cNvSpPr>
            <p:nvPr/>
          </p:nvSpPr>
          <p:spPr bwMode="auto">
            <a:xfrm>
              <a:off x="4704" y="3024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Андрей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5638800" y="1371600"/>
            <a:ext cx="1524000" cy="1752600"/>
            <a:chOff x="3504" y="912"/>
            <a:chExt cx="960" cy="1104"/>
          </a:xfrm>
        </p:grpSpPr>
        <p:pic>
          <p:nvPicPr>
            <p:cNvPr id="160798" name="Picture 15" descr="High Priest0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5" t="25662" r="23849" b="53807"/>
            <a:stretch>
              <a:fillRect/>
            </a:stretch>
          </p:blipFill>
          <p:spPr bwMode="auto">
            <a:xfrm>
              <a:off x="3504" y="912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3" name="Rectangle 23"/>
            <p:cNvSpPr>
              <a:spLocks noChangeArrowheads="1"/>
            </p:cNvSpPr>
            <p:nvPr/>
          </p:nvSpPr>
          <p:spPr bwMode="auto">
            <a:xfrm>
              <a:off x="3552" y="1728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Иохан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1676400" y="3657600"/>
            <a:ext cx="1524000" cy="1752600"/>
            <a:chOff x="1056" y="2304"/>
            <a:chExt cx="960" cy="1104"/>
          </a:xfrm>
        </p:grpSpPr>
        <p:pic>
          <p:nvPicPr>
            <p:cNvPr id="160796" name="Picture 11" descr="High Priest00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3" t="25363" r="3511" b="54106"/>
            <a:stretch>
              <a:fillRect/>
            </a:stretch>
          </p:blipFill>
          <p:spPr bwMode="auto">
            <a:xfrm>
              <a:off x="1056" y="2304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6" name="Rectangle 26"/>
            <p:cNvSpPr>
              <a:spLocks noChangeArrowheads="1"/>
            </p:cNvSpPr>
            <p:nvPr/>
          </p:nvSpPr>
          <p:spPr bwMode="auto">
            <a:xfrm>
              <a:off x="1104" y="3120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en-US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T</a:t>
              </a: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омас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228600" y="2438400"/>
            <a:ext cx="1905000" cy="1676400"/>
            <a:chOff x="96" y="1872"/>
            <a:chExt cx="1200" cy="1056"/>
          </a:xfrm>
        </p:grpSpPr>
        <p:pic>
          <p:nvPicPr>
            <p:cNvPr id="160794" name="Picture 14" descr="High Priest0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5" t="2052" r="23849" b="78444"/>
            <a:stretch>
              <a:fillRect/>
            </a:stretch>
          </p:blipFill>
          <p:spPr bwMode="auto">
            <a:xfrm>
              <a:off x="240" y="1872"/>
              <a:ext cx="9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7" name="Rectangle 27"/>
            <p:cNvSpPr>
              <a:spLocks noChangeArrowheads="1"/>
            </p:cNvSpPr>
            <p:nvPr/>
          </p:nvSpPr>
          <p:spPr bwMode="auto">
            <a:xfrm>
              <a:off x="96" y="2640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Барталомой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4114800" y="3962400"/>
            <a:ext cx="1600200" cy="1752600"/>
            <a:chOff x="2496" y="2496"/>
            <a:chExt cx="1008" cy="1104"/>
          </a:xfrm>
        </p:grpSpPr>
        <p:pic>
          <p:nvPicPr>
            <p:cNvPr id="160792" name="Picture 4" descr="Discipl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38" t="1027" b="78442"/>
            <a:stretch>
              <a:fillRect/>
            </a:stretch>
          </p:blipFill>
          <p:spPr bwMode="auto">
            <a:xfrm>
              <a:off x="2496" y="249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1" name="Rectangle 31"/>
            <p:cNvSpPr>
              <a:spLocks noChangeArrowheads="1"/>
            </p:cNvSpPr>
            <p:nvPr/>
          </p:nvSpPr>
          <p:spPr bwMode="auto">
            <a:xfrm>
              <a:off x="2592" y="3312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Филип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2895600" y="2819400"/>
            <a:ext cx="1524000" cy="1752600"/>
            <a:chOff x="1824" y="1776"/>
            <a:chExt cx="960" cy="1104"/>
          </a:xfrm>
        </p:grpSpPr>
        <p:pic>
          <p:nvPicPr>
            <p:cNvPr id="160790" name="Picture 13" descr="High Priest0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5" t="50299" r="23849" b="29170"/>
            <a:stretch>
              <a:fillRect/>
            </a:stretch>
          </p:blipFill>
          <p:spPr bwMode="auto">
            <a:xfrm>
              <a:off x="1824" y="177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9" name="Rectangle 29"/>
            <p:cNvSpPr>
              <a:spLocks noChangeArrowheads="1"/>
            </p:cNvSpPr>
            <p:nvPr/>
          </p:nvSpPr>
          <p:spPr bwMode="auto">
            <a:xfrm>
              <a:off x="1824" y="2592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en-US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T</a:t>
              </a: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аддай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5181600" y="3276600"/>
            <a:ext cx="2743200" cy="1676400"/>
            <a:chOff x="3264" y="2016"/>
            <a:chExt cx="1728" cy="1056"/>
          </a:xfrm>
        </p:grpSpPr>
        <p:pic>
          <p:nvPicPr>
            <p:cNvPr id="160788" name="Picture 9" descr="Discipl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38" t="50299" b="30197"/>
            <a:stretch>
              <a:fillRect/>
            </a:stretch>
          </p:blipFill>
          <p:spPr bwMode="auto">
            <a:xfrm>
              <a:off x="3552" y="2016"/>
              <a:ext cx="98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2" name="Rectangle 22"/>
            <p:cNvSpPr>
              <a:spLocks noChangeArrowheads="1"/>
            </p:cNvSpPr>
            <p:nvPr/>
          </p:nvSpPr>
          <p:spPr bwMode="auto">
            <a:xfrm>
              <a:off x="3264" y="27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Алфайн хүү Иаков 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4114800" y="1524000"/>
            <a:ext cx="1600200" cy="1752600"/>
            <a:chOff x="2400" y="1008"/>
            <a:chExt cx="1008" cy="1104"/>
          </a:xfrm>
        </p:grpSpPr>
        <p:pic>
          <p:nvPicPr>
            <p:cNvPr id="160786" name="Picture 10" descr="High Priest00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7" t="25363" r="38377" b="54106"/>
            <a:stretch>
              <a:fillRect/>
            </a:stretch>
          </p:blipFill>
          <p:spPr bwMode="auto">
            <a:xfrm>
              <a:off x="2400" y="1008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0" name="Rectangle 30"/>
            <p:cNvSpPr>
              <a:spLocks noChangeArrowheads="1"/>
            </p:cNvSpPr>
            <p:nvPr/>
          </p:nvSpPr>
          <p:spPr bwMode="auto">
            <a:xfrm>
              <a:off x="2496" y="1824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Иаков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1905000" y="1295400"/>
            <a:ext cx="1555750" cy="1752600"/>
            <a:chOff x="1248" y="912"/>
            <a:chExt cx="980" cy="1104"/>
          </a:xfrm>
        </p:grpSpPr>
        <p:pic>
          <p:nvPicPr>
            <p:cNvPr id="160784" name="Picture 8" descr="Discipl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38" t="25662" b="53807"/>
            <a:stretch>
              <a:fillRect/>
            </a:stretch>
          </p:blipFill>
          <p:spPr bwMode="auto">
            <a:xfrm>
              <a:off x="1248" y="912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8" name="Rectangle 28"/>
            <p:cNvSpPr>
              <a:spLocks noChangeArrowheads="1"/>
            </p:cNvSpPr>
            <p:nvPr/>
          </p:nvSpPr>
          <p:spPr bwMode="auto">
            <a:xfrm>
              <a:off x="1248" y="1728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0"/>
                <a:buNone/>
                <a:defRPr/>
              </a:pPr>
              <a:r>
                <a:rPr lang="mn-MN" sz="2000">
                  <a:effectLst>
                    <a:outerShdw blurRad="38100" dist="38100" dir="2700000" algn="tl">
                      <a:srgbClr val="003B76"/>
                    </a:outerShdw>
                  </a:effectLst>
                </a:rPr>
                <a:t>Петр</a:t>
              </a:r>
              <a:endParaRPr lang="en-US" sz="2000">
                <a:effectLst>
                  <a:outerShdw blurRad="38100" dist="38100" dir="2700000" algn="tl">
                    <a:srgbClr val="003B76"/>
                  </a:outerShdw>
                </a:effectLst>
              </a:endParaRPr>
            </a:p>
          </p:txBody>
        </p:sp>
      </p:grpSp>
      <p:pic>
        <p:nvPicPr>
          <p:cNvPr id="81966" name="Picture 46" descr="j00788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462588"/>
            <a:ext cx="170021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819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819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81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8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5" descr="cistern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4572000" cy="1403351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</a:t>
            </a:r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садагийн нөөцлүүр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304800"/>
            <a:ext cx="4419600" cy="3810000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Масадагийн хад чулуунд есөн том нөөцлүүрийг ухан гаргажээ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Эдгээр нь Зеалотын хамгаалагчдад зориулан үй түмэн литр усаар хангадаг байжээ 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FFFFFF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164866" name="Picture 4" descr="cister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724400" y="4652963"/>
            <a:ext cx="4114800" cy="1989137"/>
          </a:xfrm>
        </p:spPr>
        <p:txBody>
          <a:bodyPr/>
          <a:lstStyle/>
          <a:p>
            <a:pPr eaLnBrk="1" hangingPunct="1">
              <a:defRPr/>
            </a:pPr>
            <a:r>
              <a:rPr lang="mn-MN" dirty="0">
                <a:latin typeface="Verdana" charset="0"/>
                <a:ea typeface="ＭＳ Ｐゴシック" charset="0"/>
                <a:cs typeface="ＭＳ Ｐゴシック" charset="0"/>
              </a:rPr>
              <a:t>Шатнууд нь нөөцлүүр бүрийн доод хэсэгт аваачдаг 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3" name="Rectangle 9" descr="Water droplets"/>
          <p:cNvSpPr>
            <a:spLocks noChangeArrowheads="1"/>
          </p:cNvSpPr>
          <p:nvPr/>
        </p:nvSpPr>
        <p:spPr bwMode="auto">
          <a:xfrm>
            <a:off x="0" y="0"/>
            <a:ext cx="4191000" cy="6858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0" name="Rectangle 8"/>
          <p:cNvSpPr>
            <a:spLocks noChangeArrowheads="1"/>
          </p:cNvSpPr>
          <p:nvPr/>
        </p:nvSpPr>
        <p:spPr bwMode="auto">
          <a:xfrm>
            <a:off x="3851275" y="152400"/>
            <a:ext cx="5064125" cy="1547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latin typeface="Arial" charset="0"/>
              </a:rPr>
              <a:t>Ma</a:t>
            </a:r>
            <a:r>
              <a:rPr lang="mn-MN" sz="4400">
                <a:solidFill>
                  <a:schemeClr val="tx2"/>
                </a:solidFill>
                <a:latin typeface="Arial" charset="0"/>
              </a:rPr>
              <a:t>садагийн нөөцлүүр</a:t>
            </a: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Самаричууд Иудейн шашны гол урсгалаас ангид байсан 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805488"/>
            <a:ext cx="8569325" cy="1052512"/>
          </a:xfrm>
        </p:spPr>
        <p:txBody>
          <a:bodyPr/>
          <a:lstStyle/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Өнөөгийн байдлаар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400 </a:t>
            </a: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Самаричууд Израйльд амьдардаг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4755" name="Picture 4" descr="samarit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484313"/>
            <a:ext cx="45926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8340725" y="0"/>
            <a:ext cx="72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76200"/>
            <a:ext cx="3962400" cy="1752600"/>
          </a:xfrm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Херодын умард Орд харш 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2276475"/>
            <a:ext cx="4295775" cy="4289425"/>
          </a:xfrm>
        </p:spPr>
        <p:txBody>
          <a:bodyPr/>
          <a:lstStyle/>
          <a:p>
            <a:pPr eaLnBrk="1" hangingPunct="1">
              <a:defRPr/>
            </a:pPr>
            <a:r>
              <a:rPr lang="mn-MN" dirty="0">
                <a:latin typeface="Verdana" charset="0"/>
                <a:ea typeface="ＭＳ Ｐゴシック" charset="0"/>
                <a:cs typeface="ＭＳ Ｐゴシック" charset="0"/>
              </a:rPr>
              <a:t>Энэхүү орд харш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/</a:t>
            </a:r>
            <a:r>
              <a:rPr lang="mn-MN" dirty="0">
                <a:latin typeface="Verdana" charset="0"/>
                <a:ea typeface="ＭＳ Ｐゴシック" charset="0"/>
                <a:cs typeface="ＭＳ Ｐゴシック" charset="0"/>
              </a:rPr>
              <a:t>цайзыг Зеалотчууд эзэлсэн 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mn-MN" dirty="0">
                <a:latin typeface="Verdana" charset="0"/>
                <a:ea typeface="ＭＳ Ｐゴシック" charset="0"/>
                <a:cs typeface="ＭＳ Ｐゴシック" charset="0"/>
              </a:rPr>
              <a:t>Яаж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?  </a:t>
            </a:r>
            <a:r>
              <a:rPr lang="mn-MN" dirty="0">
                <a:latin typeface="Verdana" charset="0"/>
                <a:ea typeface="ＭＳ Ｐゴシック" charset="0"/>
                <a:cs typeface="ＭＳ Ｐゴシック" charset="0"/>
              </a:rPr>
              <a:t>Ромын цэрэг өөрийнхөө дуулгыг унагасан...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6915" name="Picture 4" descr="ter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0"/>
            <a:ext cx="5410200" cy="11430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mn-MN" sz="4000">
                <a:latin typeface="Arial" charset="0"/>
                <a:ea typeface="ＭＳ Ｐゴシック" charset="0"/>
                <a:cs typeface="ＭＳ Ｐゴシック" charset="0"/>
              </a:rPr>
              <a:t>Умард Масада дахь Орд харш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3" name="Picture 3" descr="Remains of Herods Pa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181600" y="1600200"/>
            <a:ext cx="2481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 pitchFamily="-110" charset="0"/>
              </a:defRPr>
            </a:lvl1pPr>
          </a:lstStyle>
          <a:p>
            <a:pPr>
              <a:defRPr/>
            </a:pPr>
            <a:r>
              <a:rPr lang="mn-MN" dirty="0" smtClean="0"/>
              <a:t>Ванны байшин</a:t>
            </a:r>
            <a:endParaRPr lang="en-US" dirty="0" smtClean="0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 flipH="1">
            <a:off x="2549525" y="0"/>
            <a:ext cx="152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3962400" cy="3962400"/>
            <a:chOff x="0" y="0"/>
            <a:chExt cx="2287" cy="2880"/>
          </a:xfrm>
        </p:grpSpPr>
        <p:pic>
          <p:nvPicPr>
            <p:cNvPr id="46086" name="Picture 6" descr="Masada Palc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87" cy="28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68" name="Rectangle 8"/>
            <p:cNvSpPr>
              <a:spLocks noChangeArrowheads="1"/>
            </p:cNvSpPr>
            <p:nvPr/>
          </p:nvSpPr>
          <p:spPr bwMode="auto">
            <a:xfrm flipH="1">
              <a:off x="0" y="0"/>
              <a:ext cx="432" cy="1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8969" name="Rectangle 9"/>
            <p:cNvSpPr>
              <a:spLocks noChangeArrowheads="1"/>
            </p:cNvSpPr>
            <p:nvPr/>
          </p:nvSpPr>
          <p:spPr bwMode="auto">
            <a:xfrm rot="5400000" flipH="1">
              <a:off x="1248" y="-672"/>
              <a:ext cx="336" cy="1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68966" name="Text Box 11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</a:rPr>
              <a:t>82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9" descr="southmas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0"/>
            <a:ext cx="4395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snakep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277813"/>
            <a:ext cx="4648200" cy="1703387"/>
          </a:xfrm>
        </p:spPr>
        <p:txBody>
          <a:bodyPr/>
          <a:lstStyle/>
          <a:p>
            <a:pPr eaLnBrk="1" hangingPunct="1"/>
            <a:r>
              <a:rPr lang="mn-MN" sz="3600">
                <a:latin typeface="Arial" charset="0"/>
                <a:ea typeface="ＭＳ Ｐゴシック" charset="0"/>
                <a:cs typeface="ＭＳ Ｐゴシック" charset="0"/>
              </a:rPr>
              <a:t>Эртний хүмүүс Масада руу хэрхэн авирдаг байсан бэ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791200"/>
            <a:ext cx="4038600" cy="6096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mn-MN">
                <a:latin typeface="Verdana" charset="0"/>
                <a:ea typeface="ＭＳ Ｐゴシック" charset="0"/>
                <a:cs typeface="ＭＳ Ｐゴシック" charset="0"/>
              </a:rPr>
              <a:t>Могойн зам</a:t>
            </a: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10" name="Picture 10" descr="Dead Sea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45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j03458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19075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masadacablec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8" name="Picture 9" descr="southmas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0"/>
            <a:ext cx="4395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 descr="Brown marble"/>
          <p:cNvSpPr>
            <a:spLocks noGrp="1" noChangeArrowheads="1"/>
          </p:cNvSpPr>
          <p:nvPr>
            <p:ph type="body" idx="1"/>
          </p:nvPr>
        </p:nvSpPr>
        <p:spPr>
          <a:xfrm>
            <a:off x="381000" y="5638800"/>
            <a:ext cx="8229600" cy="990600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mn-MN" sz="2400">
                <a:effectLst/>
                <a:latin typeface="Verdana" charset="0"/>
                <a:ea typeface="ＭＳ Ｐゴシック" charset="0"/>
                <a:cs typeface="ＭＳ Ｐゴシック" charset="0"/>
              </a:rPr>
              <a:t>Жуулчид Масада руу Швецайрийн барьсан цахилгаан лефтээр төвөггүй гарах боломжтой </a:t>
            </a:r>
            <a:endParaRPr lang="en-US" sz="2400">
              <a:effectLst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60" name="Rectangle 8"/>
          <p:cNvSpPr>
            <a:spLocks noGrp="1" noChangeArrowheads="1"/>
          </p:cNvSpPr>
          <p:nvPr>
            <p:ph type="title"/>
          </p:nvPr>
        </p:nvSpPr>
        <p:spPr>
          <a:xfrm>
            <a:off x="2987675" y="3175"/>
            <a:ext cx="4127500" cy="1481138"/>
          </a:xfrm>
        </p:spPr>
        <p:txBody>
          <a:bodyPr/>
          <a:lstStyle/>
          <a:p>
            <a:pPr eaLnBrk="1" hangingPunct="1"/>
            <a:r>
              <a:rPr lang="mn-MN" sz="2800">
                <a:latin typeface="Arial" charset="0"/>
                <a:ea typeface="ＭＳ Ｐゴシック" charset="0"/>
                <a:cs typeface="ＭＳ Ｐゴシック" charset="0"/>
              </a:rPr>
              <a:t>Орчин цагийн хүмүүс Масада руу хэрхэн авирдаг вэ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5" descr="hurlst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448800" cy="865188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Ромын Довтолгоо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48400"/>
            <a:ext cx="94488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Харвуур ашиглан аварга бул чулуунуудаар Масадагийн ханыг бөмбөгдсөн 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5108" name="Picture 6" descr="Catap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8569" r="53352" b="50000"/>
          <a:stretch>
            <a:fillRect/>
          </a:stretch>
        </p:blipFill>
        <p:spPr bwMode="auto">
          <a:xfrm>
            <a:off x="0" y="3635375"/>
            <a:ext cx="37338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5" charset="0"/>
            </a:endParaRPr>
          </a:p>
        </p:txBody>
      </p:sp>
      <p:sp>
        <p:nvSpPr>
          <p:cNvPr id="177154" name="Left-Right Arrow 26"/>
          <p:cNvSpPr>
            <a:spLocks noChangeArrowheads="1"/>
          </p:cNvSpPr>
          <p:nvPr/>
        </p:nvSpPr>
        <p:spPr bwMode="auto">
          <a:xfrm rot="-5400000">
            <a:off x="2196306" y="2888457"/>
            <a:ext cx="4175125" cy="1081088"/>
          </a:xfrm>
          <a:prstGeom prst="leftRightArrow">
            <a:avLst>
              <a:gd name="adj1" fmla="val 50000"/>
              <a:gd name="adj2" fmla="val 49937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155" name="Left-Right Arrow 27"/>
          <p:cNvSpPr>
            <a:spLocks noChangeArrowheads="1"/>
          </p:cNvSpPr>
          <p:nvPr/>
        </p:nvSpPr>
        <p:spPr bwMode="auto">
          <a:xfrm>
            <a:off x="2195513" y="2673350"/>
            <a:ext cx="4176712" cy="1079500"/>
          </a:xfrm>
          <a:prstGeom prst="left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EEA05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15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2952750" cy="199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3600" i="1"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8247063" y="0"/>
            <a:ext cx="89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115a</a:t>
            </a:r>
          </a:p>
        </p:txBody>
      </p:sp>
      <p:sp>
        <p:nvSpPr>
          <p:cNvPr id="177158" name="TextBox 1"/>
          <p:cNvSpPr txBox="1">
            <a:spLocks noChangeArrowheads="1"/>
          </p:cNvSpPr>
          <p:nvPr/>
        </p:nvSpPr>
        <p:spPr bwMode="auto">
          <a:xfrm>
            <a:off x="250825" y="5300663"/>
            <a:ext cx="1800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/>
              <a:t>Амьдралд хандах чиг хандлага нь цагаанаар </a:t>
            </a:r>
          </a:p>
          <a:p>
            <a:endParaRPr lang="en-US" sz="1800"/>
          </a:p>
        </p:txBody>
      </p:sp>
      <p:sp>
        <p:nvSpPr>
          <p:cNvPr id="177159" name="TextBox 9"/>
          <p:cNvSpPr txBox="1">
            <a:spLocks noChangeArrowheads="1"/>
          </p:cNvSpPr>
          <p:nvPr/>
        </p:nvSpPr>
        <p:spPr bwMode="auto">
          <a:xfrm>
            <a:off x="6372225" y="6083300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800" i="1">
                <a:solidFill>
                  <a:srgbClr val="1489FF"/>
                </a:solidFill>
                <a:latin typeface="A_Bernhard" charset="0"/>
                <a:ea typeface="MS Mincho" charset="0"/>
                <a:cs typeface="MS Mincho" charset="0"/>
              </a:rPr>
              <a:t>Самаричууд </a:t>
            </a:r>
            <a:endParaRPr lang="en-US" sz="2800" i="1">
              <a:solidFill>
                <a:srgbClr val="1489FF"/>
              </a:solidFill>
              <a:latin typeface="A_Bernhard" charset="0"/>
              <a:ea typeface="MS Mincho" charset="0"/>
              <a:cs typeface="MS Mincho" charset="0"/>
            </a:endParaRPr>
          </a:p>
        </p:txBody>
      </p:sp>
      <p:sp>
        <p:nvSpPr>
          <p:cNvPr id="177160" name="TextBox 1"/>
          <p:cNvSpPr txBox="1">
            <a:spLocks noChangeArrowheads="1"/>
          </p:cNvSpPr>
          <p:nvPr/>
        </p:nvSpPr>
        <p:spPr bwMode="auto">
          <a:xfrm>
            <a:off x="3352800" y="604838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Фарисайчууд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77161" name="TextBox 1"/>
          <p:cNvSpPr txBox="1">
            <a:spLocks noChangeArrowheads="1"/>
          </p:cNvSpPr>
          <p:nvPr/>
        </p:nvSpPr>
        <p:spPr bwMode="auto">
          <a:xfrm>
            <a:off x="1150938" y="35750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Бослого</a:t>
            </a:r>
            <a:endParaRPr lang="en-US" sz="1800" i="1"/>
          </a:p>
        </p:txBody>
      </p:sp>
      <p:sp>
        <p:nvSpPr>
          <p:cNvPr id="177162" name="TextBox 1"/>
          <p:cNvSpPr txBox="1">
            <a:spLocks noChangeArrowheads="1"/>
          </p:cNvSpPr>
          <p:nvPr/>
        </p:nvSpPr>
        <p:spPr bwMode="auto">
          <a:xfrm>
            <a:off x="6203950" y="2674938"/>
            <a:ext cx="232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Садукайчууд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77163" name="TextBox 1"/>
          <p:cNvSpPr txBox="1">
            <a:spLocks noChangeArrowheads="1"/>
          </p:cNvSpPr>
          <p:nvPr/>
        </p:nvSpPr>
        <p:spPr bwMode="auto">
          <a:xfrm>
            <a:off x="6203950" y="360997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Огцролт </a:t>
            </a:r>
            <a:endParaRPr lang="en-US" sz="1800" i="1"/>
          </a:p>
        </p:txBody>
      </p:sp>
      <p:sp>
        <p:nvSpPr>
          <p:cNvPr id="177164" name="TextBox 1"/>
          <p:cNvSpPr txBox="1">
            <a:spLocks noChangeArrowheads="1"/>
          </p:cNvSpPr>
          <p:nvPr/>
        </p:nvSpPr>
        <p:spPr bwMode="auto">
          <a:xfrm>
            <a:off x="4572000" y="102870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Интеграц </a:t>
            </a:r>
            <a:endParaRPr lang="en-US" sz="1800" i="1"/>
          </a:p>
        </p:txBody>
      </p:sp>
      <p:sp>
        <p:nvSpPr>
          <p:cNvPr id="177165" name="TextBox 1"/>
          <p:cNvSpPr txBox="1">
            <a:spLocks noChangeArrowheads="1"/>
          </p:cNvSpPr>
          <p:nvPr/>
        </p:nvSpPr>
        <p:spPr bwMode="auto">
          <a:xfrm rot="5400000">
            <a:off x="3244850" y="2955925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Шашин 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77166" name="TextBox 1"/>
          <p:cNvSpPr txBox="1">
            <a:spLocks noChangeArrowheads="1"/>
          </p:cNvSpPr>
          <p:nvPr/>
        </p:nvSpPr>
        <p:spPr bwMode="auto">
          <a:xfrm>
            <a:off x="4579938" y="2998788"/>
            <a:ext cx="143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000090"/>
                </a:solidFill>
              </a:rPr>
              <a:t>Улс төр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177167" name="TextBox 1"/>
          <p:cNvSpPr txBox="1">
            <a:spLocks noChangeArrowheads="1"/>
          </p:cNvSpPr>
          <p:nvPr/>
        </p:nvSpPr>
        <p:spPr bwMode="auto">
          <a:xfrm>
            <a:off x="4457700" y="518318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i="1"/>
              <a:t>Тусгаарлал</a:t>
            </a:r>
            <a:endParaRPr lang="en-US" sz="1800" i="1"/>
          </a:p>
        </p:txBody>
      </p:sp>
      <p:sp>
        <p:nvSpPr>
          <p:cNvPr id="177168" name="TextBox 1"/>
          <p:cNvSpPr txBox="1">
            <a:spLocks noChangeArrowheads="1"/>
          </p:cNvSpPr>
          <p:nvPr/>
        </p:nvSpPr>
        <p:spPr bwMode="auto">
          <a:xfrm>
            <a:off x="3409950" y="558482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Ессенчүүд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77169" name="TextBox 1"/>
          <p:cNvSpPr txBox="1">
            <a:spLocks noChangeArrowheads="1"/>
          </p:cNvSpPr>
          <p:nvPr/>
        </p:nvSpPr>
        <p:spPr bwMode="auto">
          <a:xfrm rot="-5400000">
            <a:off x="-573881" y="28598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>
                <a:solidFill>
                  <a:srgbClr val="FFC000"/>
                </a:solidFill>
              </a:rPr>
              <a:t>Сикарии</a:t>
            </a:r>
            <a:endParaRPr lang="en-US" sz="1800">
              <a:solidFill>
                <a:srgbClr val="FFC000"/>
              </a:solidFill>
            </a:endParaRPr>
          </a:p>
        </p:txBody>
      </p:sp>
      <p:sp>
        <p:nvSpPr>
          <p:cNvPr id="177170" name="TextBox 1"/>
          <p:cNvSpPr txBox="1">
            <a:spLocks noChangeArrowheads="1"/>
          </p:cNvSpPr>
          <p:nvPr/>
        </p:nvSpPr>
        <p:spPr bwMode="auto">
          <a:xfrm>
            <a:off x="755650" y="267493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Зеалотчууд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77171" name="TextBox 1"/>
          <p:cNvSpPr txBox="1">
            <a:spLocks noChangeArrowheads="1"/>
          </p:cNvSpPr>
          <p:nvPr/>
        </p:nvSpPr>
        <p:spPr bwMode="auto">
          <a:xfrm rot="-5400000">
            <a:off x="7676356" y="2999582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1800" b="1">
                <a:solidFill>
                  <a:srgbClr val="FFC000"/>
                </a:solidFill>
              </a:rPr>
              <a:t>Херодынхон 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8362950" y="2201863"/>
            <a:ext cx="779463" cy="2235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0" y="2420938"/>
            <a:ext cx="990600" cy="22320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2" name="Group 12"/>
          <p:cNvGrpSpPr>
            <a:grpSpLocks/>
          </p:cNvGrpSpPr>
          <p:nvPr/>
        </p:nvGrpSpPr>
        <p:grpSpPr bwMode="auto">
          <a:xfrm>
            <a:off x="3886200" y="-76200"/>
            <a:ext cx="4724400" cy="4114800"/>
            <a:chOff x="2784" y="1728"/>
            <a:chExt cx="2976" cy="2592"/>
          </a:xfrm>
        </p:grpSpPr>
        <p:pic>
          <p:nvPicPr>
            <p:cNvPr id="179213" name="Picture 10" descr="Herod the Gre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64" r="35092"/>
            <a:stretch>
              <a:fillRect/>
            </a:stretch>
          </p:blipFill>
          <p:spPr bwMode="auto">
            <a:xfrm>
              <a:off x="2784" y="1728"/>
              <a:ext cx="2976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14" name="Rectangle 11"/>
            <p:cNvSpPr>
              <a:spLocks noChangeArrowheads="1"/>
            </p:cNvSpPr>
            <p:nvPr/>
          </p:nvSpPr>
          <p:spPr bwMode="auto">
            <a:xfrm>
              <a:off x="4368" y="1728"/>
              <a:ext cx="1392" cy="9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7587" name="Picture 3" descr="He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19400"/>
            <a:ext cx="8461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He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62400"/>
            <a:ext cx="7858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He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62400"/>
            <a:ext cx="7858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He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29200"/>
            <a:ext cx="7858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He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96000"/>
            <a:ext cx="7858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 descr="He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3962400"/>
            <a:ext cx="785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9" name="Picture 9" descr="Temple Plaq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8862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00013"/>
            <a:ext cx="5435600" cy="649288"/>
          </a:xfrm>
          <a:solidFill>
            <a:srgbClr val="FF0000"/>
          </a:solidFill>
        </p:spPr>
        <p:txBody>
          <a:bodyPr anchor="t"/>
          <a:lstStyle/>
          <a:p>
            <a:pPr eaLnBrk="1" hangingPunct="1">
              <a:defRPr/>
            </a:pPr>
            <a:r>
              <a:rPr lang="mn-MN" sz="3200" dirty="0">
                <a:latin typeface="Arial"/>
                <a:ea typeface="ＭＳ Ｐゴシック" charset="0"/>
                <a:cs typeface="Arial"/>
              </a:rPr>
              <a:t>Сикарий ба Херодынхон </a:t>
            </a:r>
            <a:endParaRPr lang="en-US" sz="32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79211" name="Picture 13" descr="j02907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7432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0" name="Text Box 14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125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6" descr="35 Pentecost Acts 2 Countr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343400"/>
            <a:ext cx="2667000" cy="1295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mn-MN" sz="3200">
                <a:latin typeface="Arial" charset="0"/>
                <a:ea typeface="ＭＳ Ｐゴシック" charset="0"/>
                <a:cs typeface="Arial" charset="0"/>
              </a:rPr>
              <a:t>Тархсан Иудейчүүд</a:t>
            </a:r>
            <a:endParaRPr lang="en-US" sz="36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8418513" y="0"/>
            <a:ext cx="725487" cy="396875"/>
          </a:xfrm>
          <a:prstGeom prst="rect">
            <a:avLst/>
          </a:prstGeom>
          <a:solidFill>
            <a:srgbClr val="99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125</a:t>
            </a:r>
            <a:endParaRPr lang="en-US" sz="2000" b="1" smtClean="0">
              <a:cs typeface="+mn-cs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572000" y="3505200"/>
            <a:ext cx="1290638" cy="584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effectLst>
                  <a:outerShdw blurRad="38100" dist="38100" dir="2700000" algn="tl">
                    <a:srgbClr val="000514"/>
                  </a:outerShdw>
                </a:effectLst>
              </a:rPr>
              <a:t>17%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12738" y="1905000"/>
            <a:ext cx="2049462" cy="923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5400" b="1"/>
              <a:t>83%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66800" y="0"/>
            <a:ext cx="7653338" cy="4619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mn-MN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Дан ганц Ромд л гэхэд </a:t>
            </a: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40,000 </a:t>
            </a:r>
            <a:r>
              <a:rPr lang="mn-MN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Иудейчүүд</a:t>
            </a: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9" name="6-Point Star 8"/>
          <p:cNvSpPr>
            <a:spLocks noChangeArrowheads="1"/>
          </p:cNvSpPr>
          <p:nvPr/>
        </p:nvSpPr>
        <p:spPr bwMode="auto">
          <a:xfrm>
            <a:off x="76200" y="304800"/>
            <a:ext cx="685800" cy="685800"/>
          </a:xfrm>
          <a:custGeom>
            <a:avLst/>
            <a:gdLst>
              <a:gd name="T0" fmla="*/ 685800 w 685800"/>
              <a:gd name="T1" fmla="*/ 171450 h 685800"/>
              <a:gd name="T2" fmla="*/ 685800 w 685800"/>
              <a:gd name="T3" fmla="*/ 514350 h 685800"/>
              <a:gd name="T4" fmla="*/ 342900 w 685800"/>
              <a:gd name="T5" fmla="*/ 685800 h 685800"/>
              <a:gd name="T6" fmla="*/ 0 w 685800"/>
              <a:gd name="T7" fmla="*/ 514350 h 685800"/>
              <a:gd name="T8" fmla="*/ 0 w 685800"/>
              <a:gd name="T9" fmla="*/ 171450 h 685800"/>
              <a:gd name="T10" fmla="*/ 342900 w 685800"/>
              <a:gd name="T11" fmla="*/ 0 h 6858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14296 w 685800"/>
              <a:gd name="T19" fmla="*/ 171447 h 685800"/>
              <a:gd name="T20" fmla="*/ 571504 w 685800"/>
              <a:gd name="T21" fmla="*/ 514353 h 6858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85800" h="685800">
                <a:moveTo>
                  <a:pt x="0" y="171450"/>
                </a:moveTo>
                <a:lnTo>
                  <a:pt x="228598" y="171447"/>
                </a:lnTo>
                <a:lnTo>
                  <a:pt x="342900" y="0"/>
                </a:lnTo>
                <a:lnTo>
                  <a:pt x="457202" y="171447"/>
                </a:lnTo>
                <a:lnTo>
                  <a:pt x="685800" y="171450"/>
                </a:lnTo>
                <a:lnTo>
                  <a:pt x="571504" y="342900"/>
                </a:lnTo>
                <a:lnTo>
                  <a:pt x="685800" y="514350"/>
                </a:lnTo>
                <a:lnTo>
                  <a:pt x="457202" y="514353"/>
                </a:lnTo>
                <a:lnTo>
                  <a:pt x="342900" y="685800"/>
                </a:lnTo>
                <a:lnTo>
                  <a:pt x="228598" y="514353"/>
                </a:lnTo>
                <a:lnTo>
                  <a:pt x="0" y="514350"/>
                </a:lnTo>
                <a:lnTo>
                  <a:pt x="114296" y="342900"/>
                </a:lnTo>
                <a:lnTo>
                  <a:pt x="0" y="17145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 animBg="1" autoUpdateAnimBg="0"/>
      <p:bldP spid="68615" grpId="0" animBg="1" autoUpdateAnimBg="0"/>
      <p:bldP spid="8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7" descr="centur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5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76200"/>
            <a:ext cx="5105400" cy="1828800"/>
          </a:xfrm>
          <a:effectLst>
            <a:outerShdw blurRad="63500" dist="35921" dir="2700000"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mn-MN" sz="60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Корнель</a:t>
            </a:r>
            <a:endParaRPr lang="en-US" sz="6000" b="1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263" y="4191000"/>
            <a:ext cx="3995737" cy="2667000"/>
          </a:xfrm>
          <a:effectLst>
            <a:outerShdw blurRad="63500" dist="35921" dir="2700000"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mn-MN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Иудейн зан заншлыг биширсэн харь үндэстэн </a:t>
            </a:r>
            <a:r>
              <a:rPr lang="en-US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(</a:t>
            </a:r>
            <a:r>
              <a:rPr lang="mn-MN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Үйлс</a:t>
            </a:r>
            <a:r>
              <a:rPr lang="en-US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10)</a:t>
            </a:r>
          </a:p>
        </p:txBody>
      </p:sp>
      <p:pic>
        <p:nvPicPr>
          <p:cNvPr id="183300" name="Picture 8" descr="centur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28178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 descr="White marble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8388350" cy="1785937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mn-MN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ＭＳ Ｐゴシック" charset="0"/>
                <a:cs typeface="ＭＳ Ｐゴシック" charset="0"/>
              </a:rPr>
              <a:t>Тархсан Иудейзмд гарсан өөрчлөлтүүд </a:t>
            </a:r>
            <a:endParaRPr lang="en-US" sz="54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943600"/>
            <a:ext cx="8915400" cy="609600"/>
          </a:xfr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mn-MN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Сүм нь Синагогоор солигдсон</a:t>
            </a:r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5347" name="Picture 8" descr="synagogueatmeiron(reconstructio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2563"/>
            <a:ext cx="39624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8" name="Picture 9" descr="Te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6375"/>
            <a:ext cx="45720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10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125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68400"/>
          </a:xfrm>
        </p:spPr>
        <p:txBody>
          <a:bodyPr/>
          <a:lstStyle/>
          <a:p>
            <a:pPr eaLnBrk="1" hangingPunct="1">
              <a:defRPr/>
            </a:pPr>
            <a:r>
              <a:rPr lang="mn-MN" sz="4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Иудейчүүд Самаричуудыг үзэн ядах болсон шалтгаанууд</a:t>
            </a:r>
            <a:endParaRPr lang="en-US" sz="4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1371600"/>
            <a:ext cx="4787900" cy="5335588"/>
          </a:xfrm>
        </p:spPr>
        <p:txBody>
          <a:bodyPr/>
          <a:lstStyle/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mn-MN" sz="2400" u="sng">
                <a:latin typeface="Verdana" charset="0"/>
                <a:ea typeface="ＭＳ Ｐゴシック" charset="0"/>
                <a:cs typeface="ＭＳ Ｐゴシック" charset="0"/>
              </a:rPr>
              <a:t>Хаадын дэд</a:t>
            </a:r>
            <a:r>
              <a:rPr lang="en-US" sz="2400" u="sng">
                <a:latin typeface="Verdana" charset="0"/>
                <a:ea typeface="ＭＳ Ｐゴシック" charset="0"/>
                <a:cs typeface="ＭＳ Ｐゴシック" charset="0"/>
              </a:rPr>
              <a:t> 17:24-33</a:t>
            </a:r>
            <a:r>
              <a:rPr lang="mn-MN" sz="2400" u="sng">
                <a:latin typeface="Verdana" charset="0"/>
                <a:ea typeface="ＭＳ Ｐゴシック" charset="0"/>
                <a:cs typeface="ＭＳ Ｐゴシック" charset="0"/>
              </a:rPr>
              <a:t>-ыг хар</a:t>
            </a:r>
            <a:endParaRPr lang="en-US" sz="2400" u="sng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Өвөг дээдэс холилдсон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Шүтээн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Езрагийн шинэчлэлийг эсэргүүцсэн 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Синхретизм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Геризим уулан дээрх дуган 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Иерусалимын сүм дээр хүмүүсийн яснуудыг тараасан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7825" indent="-377825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400">
                <a:latin typeface="Verdana" charset="0"/>
                <a:ea typeface="ＭＳ Ｐゴシック" charset="0"/>
                <a:cs typeface="ＭＳ Ｐゴシック" charset="0"/>
              </a:rPr>
              <a:t>Иудей аянчингууд руу дайрсан 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6803" name="Picture 4" descr="23JC-Palest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7" t="43352" b="4358"/>
          <a:stretch>
            <a:fillRect/>
          </a:stretch>
        </p:blipFill>
        <p:spPr bwMode="auto">
          <a:xfrm>
            <a:off x="0" y="1676400"/>
            <a:ext cx="44592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95400" y="3352800"/>
            <a:ext cx="2790825" cy="900113"/>
            <a:chOff x="816" y="1776"/>
            <a:chExt cx="1758" cy="567"/>
          </a:xfrm>
        </p:grpSpPr>
        <p:sp>
          <p:nvSpPr>
            <p:cNvPr id="76819" name="Text Box 6"/>
            <p:cNvSpPr txBox="1">
              <a:spLocks noChangeArrowheads="1"/>
            </p:cNvSpPr>
            <p:nvPr/>
          </p:nvSpPr>
          <p:spPr bwMode="auto">
            <a:xfrm>
              <a:off x="1056" y="1910"/>
              <a:ext cx="15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000" b="1">
                  <a:solidFill>
                    <a:schemeClr val="bg2"/>
                  </a:solidFill>
                </a:rPr>
                <a:t>Gerizim Temple</a:t>
              </a:r>
            </a:p>
          </p:txBody>
        </p:sp>
        <p:pic>
          <p:nvPicPr>
            <p:cNvPr id="76820" name="Picture 7" descr="j02821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76"/>
              <a:ext cx="32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5715000"/>
            <a:ext cx="3233738" cy="900113"/>
            <a:chOff x="624" y="3264"/>
            <a:chExt cx="2037" cy="567"/>
          </a:xfrm>
        </p:grpSpPr>
        <p:sp>
          <p:nvSpPr>
            <p:cNvPr id="76817" name="Text Box 9"/>
            <p:cNvSpPr txBox="1">
              <a:spLocks noChangeArrowheads="1"/>
            </p:cNvSpPr>
            <p:nvPr/>
          </p:nvSpPr>
          <p:spPr bwMode="auto">
            <a:xfrm>
              <a:off x="912" y="3446"/>
              <a:ext cx="17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000" b="1">
                  <a:solidFill>
                    <a:schemeClr val="bg2"/>
                  </a:solidFill>
                </a:rPr>
                <a:t>Jerusalem Temple</a:t>
              </a:r>
            </a:p>
          </p:txBody>
        </p:sp>
        <p:pic>
          <p:nvPicPr>
            <p:cNvPr id="76818" name="Picture 10" descr="j02821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264"/>
              <a:ext cx="32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38200" y="533400"/>
            <a:ext cx="2133600" cy="3124200"/>
            <a:chOff x="528" y="336"/>
            <a:chExt cx="1344" cy="1968"/>
          </a:xfrm>
        </p:grpSpPr>
        <p:sp>
          <p:nvSpPr>
            <p:cNvPr id="76814" name="AutoShape 12"/>
            <p:cNvSpPr>
              <a:spLocks noChangeArrowheads="1"/>
            </p:cNvSpPr>
            <p:nvPr/>
          </p:nvSpPr>
          <p:spPr bwMode="auto">
            <a:xfrm rot="2303612">
              <a:off x="1680" y="720"/>
              <a:ext cx="192" cy="1584"/>
            </a:xfrm>
            <a:prstGeom prst="upArrow">
              <a:avLst>
                <a:gd name="adj1" fmla="val 50000"/>
                <a:gd name="adj2" fmla="val 20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6815" name="AutoShape 13"/>
            <p:cNvSpPr>
              <a:spLocks noChangeArrowheads="1"/>
            </p:cNvSpPr>
            <p:nvPr/>
          </p:nvSpPr>
          <p:spPr bwMode="auto">
            <a:xfrm rot="1394212">
              <a:off x="1152" y="480"/>
              <a:ext cx="192" cy="1584"/>
            </a:xfrm>
            <a:prstGeom prst="upArrow">
              <a:avLst>
                <a:gd name="adj1" fmla="val 50000"/>
                <a:gd name="adj2" fmla="val 20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6816" name="AutoShape 14"/>
            <p:cNvSpPr>
              <a:spLocks noChangeArrowheads="1"/>
            </p:cNvSpPr>
            <p:nvPr/>
          </p:nvSpPr>
          <p:spPr bwMode="auto">
            <a:xfrm rot="307897">
              <a:off x="528" y="336"/>
              <a:ext cx="192" cy="1584"/>
            </a:xfrm>
            <a:prstGeom prst="upArrow">
              <a:avLst>
                <a:gd name="adj1" fmla="val 50000"/>
                <a:gd name="adj2" fmla="val 20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33400" y="838200"/>
            <a:ext cx="3695700" cy="2590800"/>
            <a:chOff x="336" y="528"/>
            <a:chExt cx="2328" cy="1632"/>
          </a:xfrm>
        </p:grpSpPr>
        <p:sp>
          <p:nvSpPr>
            <p:cNvPr id="76811" name="AutoShape 16"/>
            <p:cNvSpPr>
              <a:spLocks noChangeArrowheads="1"/>
            </p:cNvSpPr>
            <p:nvPr/>
          </p:nvSpPr>
          <p:spPr bwMode="auto">
            <a:xfrm rot="3332403" flipV="1">
              <a:off x="1776" y="984"/>
              <a:ext cx="192" cy="1584"/>
            </a:xfrm>
            <a:prstGeom prst="upArrow">
              <a:avLst>
                <a:gd name="adj1" fmla="val 50000"/>
                <a:gd name="adj2" fmla="val 20625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6812" name="AutoShape 17"/>
            <p:cNvSpPr>
              <a:spLocks noChangeArrowheads="1"/>
            </p:cNvSpPr>
            <p:nvPr/>
          </p:nvSpPr>
          <p:spPr bwMode="auto">
            <a:xfrm rot="457570" flipV="1">
              <a:off x="816" y="576"/>
              <a:ext cx="192" cy="1584"/>
            </a:xfrm>
            <a:prstGeom prst="upArrow">
              <a:avLst>
                <a:gd name="adj1" fmla="val 50000"/>
                <a:gd name="adj2" fmla="val 20625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6813" name="AutoShape 18"/>
            <p:cNvSpPr>
              <a:spLocks noChangeArrowheads="1"/>
            </p:cNvSpPr>
            <p:nvPr/>
          </p:nvSpPr>
          <p:spPr bwMode="auto">
            <a:xfrm rot="21292103" flipV="1">
              <a:off x="336" y="528"/>
              <a:ext cx="192" cy="1584"/>
            </a:xfrm>
            <a:prstGeom prst="upArrow">
              <a:avLst>
                <a:gd name="adj1" fmla="val 50000"/>
                <a:gd name="adj2" fmla="val 20625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76808" name="Text Box 19"/>
          <p:cNvSpPr txBox="1">
            <a:spLocks noChangeArrowheads="1"/>
          </p:cNvSpPr>
          <p:nvPr/>
        </p:nvSpPr>
        <p:spPr bwMode="auto">
          <a:xfrm>
            <a:off x="8247063" y="0"/>
            <a:ext cx="725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107</a:t>
            </a:r>
            <a:br>
              <a:rPr lang="en-US" sz="2000" b="1"/>
            </a:br>
            <a:r>
              <a:rPr lang="en-US" sz="2000" b="1"/>
              <a:t>115</a:t>
            </a:r>
          </a:p>
        </p:txBody>
      </p:sp>
      <p:sp>
        <p:nvSpPr>
          <p:cNvPr id="88085" name="Freeform 21"/>
          <p:cNvSpPr>
            <a:spLocks/>
          </p:cNvSpPr>
          <p:nvPr/>
        </p:nvSpPr>
        <p:spPr bwMode="auto">
          <a:xfrm>
            <a:off x="1176338" y="1725613"/>
            <a:ext cx="1516062" cy="4359275"/>
          </a:xfrm>
          <a:custGeom>
            <a:avLst/>
            <a:gdLst>
              <a:gd name="T0" fmla="*/ 2147483647 w 955"/>
              <a:gd name="T1" fmla="*/ 2147483647 h 2746"/>
              <a:gd name="T2" fmla="*/ 2147483647 w 955"/>
              <a:gd name="T3" fmla="*/ 2147483647 h 2746"/>
              <a:gd name="T4" fmla="*/ 2147483647 w 955"/>
              <a:gd name="T5" fmla="*/ 2147483647 h 2746"/>
              <a:gd name="T6" fmla="*/ 2147483647 w 955"/>
              <a:gd name="T7" fmla="*/ 2147483647 h 2746"/>
              <a:gd name="T8" fmla="*/ 2147483647 w 955"/>
              <a:gd name="T9" fmla="*/ 2147483647 h 2746"/>
              <a:gd name="T10" fmla="*/ 2147483647 w 955"/>
              <a:gd name="T11" fmla="*/ 2147483647 h 2746"/>
              <a:gd name="T12" fmla="*/ 2147483647 w 955"/>
              <a:gd name="T13" fmla="*/ 2147483647 h 2746"/>
              <a:gd name="T14" fmla="*/ 2147483647 w 955"/>
              <a:gd name="T15" fmla="*/ 2147483647 h 2746"/>
              <a:gd name="T16" fmla="*/ 2147483647 w 955"/>
              <a:gd name="T17" fmla="*/ 2147483647 h 2746"/>
              <a:gd name="T18" fmla="*/ 2147483647 w 955"/>
              <a:gd name="T19" fmla="*/ 2147483647 h 2746"/>
              <a:gd name="T20" fmla="*/ 2147483647 w 955"/>
              <a:gd name="T21" fmla="*/ 2147483647 h 2746"/>
              <a:gd name="T22" fmla="*/ 2147483647 w 955"/>
              <a:gd name="T23" fmla="*/ 2147483647 h 2746"/>
              <a:gd name="T24" fmla="*/ 2147483647 w 955"/>
              <a:gd name="T25" fmla="*/ 2147483647 h 2746"/>
              <a:gd name="T26" fmla="*/ 2147483647 w 955"/>
              <a:gd name="T27" fmla="*/ 2147483647 h 2746"/>
              <a:gd name="T28" fmla="*/ 2147483647 w 955"/>
              <a:gd name="T29" fmla="*/ 2147483647 h 2746"/>
              <a:gd name="T30" fmla="*/ 2147483647 w 955"/>
              <a:gd name="T31" fmla="*/ 2147483647 h 2746"/>
              <a:gd name="T32" fmla="*/ 2147483647 w 955"/>
              <a:gd name="T33" fmla="*/ 2147483647 h 27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55"/>
              <a:gd name="T52" fmla="*/ 0 h 2746"/>
              <a:gd name="T53" fmla="*/ 955 w 955"/>
              <a:gd name="T54" fmla="*/ 2746 h 274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55" h="2746">
                <a:moveTo>
                  <a:pt x="191" y="2746"/>
                </a:moveTo>
                <a:cubicBezTo>
                  <a:pt x="276" y="2718"/>
                  <a:pt x="367" y="2719"/>
                  <a:pt x="453" y="2694"/>
                </a:cubicBezTo>
                <a:cubicBezTo>
                  <a:pt x="510" y="2678"/>
                  <a:pt x="575" y="2616"/>
                  <a:pt x="631" y="2610"/>
                </a:cubicBezTo>
                <a:cubicBezTo>
                  <a:pt x="686" y="2604"/>
                  <a:pt x="742" y="2603"/>
                  <a:pt x="798" y="2599"/>
                </a:cubicBezTo>
                <a:cubicBezTo>
                  <a:pt x="955" y="2562"/>
                  <a:pt x="809" y="2332"/>
                  <a:pt x="788" y="2222"/>
                </a:cubicBezTo>
                <a:cubicBezTo>
                  <a:pt x="795" y="2136"/>
                  <a:pt x="802" y="2062"/>
                  <a:pt x="830" y="1982"/>
                </a:cubicBezTo>
                <a:cubicBezTo>
                  <a:pt x="821" y="1904"/>
                  <a:pt x="813" y="1836"/>
                  <a:pt x="788" y="1762"/>
                </a:cubicBezTo>
                <a:cubicBezTo>
                  <a:pt x="779" y="1735"/>
                  <a:pt x="767" y="1678"/>
                  <a:pt x="767" y="1678"/>
                </a:cubicBezTo>
                <a:cubicBezTo>
                  <a:pt x="782" y="1579"/>
                  <a:pt x="764" y="1625"/>
                  <a:pt x="819" y="1542"/>
                </a:cubicBezTo>
                <a:cubicBezTo>
                  <a:pt x="826" y="1531"/>
                  <a:pt x="840" y="1510"/>
                  <a:pt x="840" y="1510"/>
                </a:cubicBezTo>
                <a:cubicBezTo>
                  <a:pt x="808" y="1081"/>
                  <a:pt x="825" y="651"/>
                  <a:pt x="851" y="222"/>
                </a:cubicBezTo>
                <a:cubicBezTo>
                  <a:pt x="847" y="187"/>
                  <a:pt x="851" y="150"/>
                  <a:pt x="840" y="117"/>
                </a:cubicBezTo>
                <a:cubicBezTo>
                  <a:pt x="836" y="104"/>
                  <a:pt x="790" y="87"/>
                  <a:pt x="778" y="86"/>
                </a:cubicBezTo>
                <a:cubicBezTo>
                  <a:pt x="722" y="80"/>
                  <a:pt x="666" y="79"/>
                  <a:pt x="610" y="75"/>
                </a:cubicBezTo>
                <a:cubicBezTo>
                  <a:pt x="510" y="51"/>
                  <a:pt x="409" y="43"/>
                  <a:pt x="306" y="34"/>
                </a:cubicBezTo>
                <a:cubicBezTo>
                  <a:pt x="224" y="5"/>
                  <a:pt x="306" y="31"/>
                  <a:pt x="128" y="13"/>
                </a:cubicBezTo>
                <a:cubicBezTo>
                  <a:pt x="0" y="0"/>
                  <a:pt x="113" y="2"/>
                  <a:pt x="34" y="2"/>
                </a:cubicBezTo>
              </a:path>
            </a:pathLst>
          </a:custGeom>
          <a:noFill/>
          <a:ln w="76200">
            <a:solidFill>
              <a:srgbClr val="99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Text Box 22"/>
          <p:cNvSpPr txBox="1">
            <a:spLocks noChangeArrowheads="1"/>
          </p:cNvSpPr>
          <p:nvPr/>
        </p:nvSpPr>
        <p:spPr bwMode="auto">
          <a:xfrm>
            <a:off x="2051050" y="6524625"/>
            <a:ext cx="7077075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Coleman, </a:t>
            </a:r>
            <a:r>
              <a:rPr lang="en-US" sz="1800" i="1"/>
              <a:t>Today</a:t>
            </a:r>
            <a:r>
              <a:rPr lang="fr-FR" altLang="ja-JP" sz="1800" i="1"/>
              <a:t>'</a:t>
            </a:r>
            <a:r>
              <a:rPr lang="en-US" sz="1800" i="1"/>
              <a:t>s Handbook of Bible Times &amp; Customs</a:t>
            </a:r>
            <a:r>
              <a:rPr lang="en-US" sz="1800"/>
              <a:t>, 254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  <p:bldP spid="8808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descr="White marble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8229600" cy="1143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mn-MN">
                <a:solidFill>
                  <a:srgbClr val="000000"/>
                </a:solidFill>
                <a:effectLst/>
                <a:latin typeface="Franklin Gothic Medium" charset="0"/>
                <a:ea typeface="ＭＳ Ｐゴシック" charset="0"/>
                <a:cs typeface="ＭＳ Ｐゴシック" charset="0"/>
              </a:rPr>
              <a:t>Тархсан Иудейзмд гарсан өөрчлөлтүүд 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7394" name="Picture 5" descr="Temple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614521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6" descr="Temple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676400"/>
            <a:ext cx="367665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181600"/>
            <a:ext cx="9144000" cy="609600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5000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mn-MN" sz="2000" b="1">
                <a:latin typeface="Arial" charset="0"/>
                <a:ea typeface="ＭＳ Ｐゴシック" charset="0"/>
                <a:cs typeface="ＭＳ Ｐゴシック" charset="0"/>
              </a:rPr>
              <a:t>Тахилууд нь зааварчилгаа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&amp;</a:t>
            </a:r>
            <a:r>
              <a:rPr lang="mn-MN" sz="2000" b="1">
                <a:latin typeface="Arial" charset="0"/>
                <a:ea typeface="ＭＳ Ｐゴシック" charset="0"/>
                <a:cs typeface="ＭＳ Ｐゴシック" charset="0"/>
              </a:rPr>
              <a:t> хуулийг сахин биелүүлэх болж солигдсон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125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7" descr="Western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-228600"/>
            <a:ext cx="5046662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5943600"/>
            <a:ext cx="8915400" cy="609600"/>
          </a:xfr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mn-MN" sz="2400">
                <a:latin typeface="Arial" charset="0"/>
                <a:ea typeface="ＭＳ Ｐゴシック" charset="0"/>
                <a:cs typeface="ＭＳ Ｐゴシック" charset="0"/>
              </a:rPr>
              <a:t>Шашны ёс заншлууд нь ёс зүйн хууль дүрэм болж солигдсон 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9443" name="Picture 5" descr="Temple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638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 descr="White marble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8229600" cy="1143000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mn-MN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ＭＳ Ｐゴシック" charset="0"/>
                <a:cs typeface="ＭＳ Ｐゴシック" charset="0"/>
              </a:rPr>
              <a:t>Тархсан Иудейзмд гарсан өөрчлөлтүүд 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4" name="Text Box 8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125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5" descr="Scr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981200"/>
            <a:ext cx="3309937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6" descr="Living Jesus Syllab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 r="57976" b="7881"/>
          <a:stretch>
            <a:fillRect/>
          </a:stretch>
        </p:blipFill>
        <p:spPr bwMode="auto">
          <a:xfrm>
            <a:off x="-76200" y="1371600"/>
            <a:ext cx="2282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371600"/>
            <a:ext cx="7010400" cy="609600"/>
          </a:xfrm>
          <a:gradFill rotWithShape="1">
            <a:gsLst>
              <a:gs pos="0">
                <a:schemeClr val="bg1"/>
              </a:gs>
              <a:gs pos="50000">
                <a:srgbClr val="990099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mn-MN" sz="3200">
                <a:latin typeface="Arial" charset="0"/>
                <a:ea typeface="ＭＳ Ｐゴシック" charset="0"/>
                <a:cs typeface="ＭＳ Ｐゴシック" charset="0"/>
              </a:rPr>
              <a:t>Тахилчид нь Рабби болж солигдсон 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Rectangle 2" descr="White marble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8229600" cy="1143000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mn-MN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ＭＳ Ｐゴシック" charset="0"/>
                <a:cs typeface="ＭＳ Ｐゴシック" charset="0"/>
              </a:rPr>
              <a:t>Тархсан Иудейзмд гарсан өөрчлөлтүүд 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8" name="Text Box 7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125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5" descr="Discipleship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Rectangle 2" descr="Purple mesh"/>
          <p:cNvSpPr>
            <a:spLocks noGrp="1" noRot="1" noChangeArrowheads="1"/>
          </p:cNvSpPr>
          <p:nvPr>
            <p:ph type="title"/>
          </p:nvPr>
        </p:nvSpPr>
        <p:spPr>
          <a:xfrm>
            <a:off x="0" y="549275"/>
            <a:ext cx="9144000" cy="868363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algn="l" eaLnBrk="1" hangingPunct="1"/>
            <a:r>
              <a:rPr lang="mn-MN" sz="3200">
                <a:effectLst/>
                <a:latin typeface="Arial" charset="0"/>
                <a:ea typeface="ＭＳ Ｐゴシック" charset="0"/>
                <a:cs typeface="Arial" charset="0"/>
              </a:rPr>
              <a:t>Раббинуудын хувьд</a:t>
            </a:r>
            <a:r>
              <a:rPr lang="en-US" sz="3200">
                <a:effectLst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200">
                <a:effectLst/>
                <a:latin typeface="Arial" charset="0"/>
                <a:ea typeface="ＭＳ Ｐゴシック" charset="0"/>
                <a:cs typeface="ＭＳ Ｐゴシック" charset="0"/>
              </a:rPr>
              <a:t>•</a:t>
            </a:r>
            <a:r>
              <a:rPr lang="en-US" sz="3200">
                <a:effectLst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mn-MN" sz="3200">
                <a:solidFill>
                  <a:srgbClr val="FFFF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Дагалдуулах</a:t>
            </a:r>
            <a:r>
              <a:rPr lang="en-US" sz="3200">
                <a:solidFill>
                  <a:srgbClr val="FFFF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200">
                <a:effectLst/>
                <a:latin typeface="Arial" charset="0"/>
                <a:ea typeface="ＭＳ Ｐゴシック" charset="0"/>
                <a:cs typeface="ＭＳ Ｐゴシック" charset="0"/>
              </a:rPr>
              <a:t>•</a:t>
            </a:r>
            <a:r>
              <a:rPr lang="en-US" sz="3200">
                <a:effectLst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mn-MN" sz="3200">
                <a:effectLst/>
                <a:latin typeface="Arial" charset="0"/>
                <a:ea typeface="ＭＳ Ｐゴシック" charset="0"/>
                <a:cs typeface="Arial" charset="0"/>
              </a:rPr>
              <a:t>Есүс</a:t>
            </a:r>
            <a:endParaRPr lang="en-US" sz="3200"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4648200" cy="3657600"/>
          </a:xfrm>
        </p:spPr>
        <p:txBody>
          <a:bodyPr/>
          <a:lstStyle/>
          <a:p>
            <a:pPr eaLnBrk="1" hangingPunct="1">
              <a:defRPr/>
            </a:pPr>
            <a:r>
              <a:rPr lang="mn-MN" sz="2800" b="1">
                <a:latin typeface="Arial" charset="0"/>
                <a:ea typeface="ＭＳ Ｐゴシック" charset="0"/>
                <a:cs typeface="Arial" charset="0"/>
              </a:rPr>
              <a:t>Бусад хүмүүс тэднийг эрэлхийлсэн</a:t>
            </a:r>
            <a:endParaRPr lang="en-US" sz="2800" b="1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defRPr/>
            </a:pPr>
            <a:r>
              <a:rPr lang="mn-MN" sz="2800" b="1">
                <a:latin typeface="Arial" charset="0"/>
                <a:ea typeface="ＭＳ Ｐゴシック" charset="0"/>
                <a:cs typeface="Arial" charset="0"/>
              </a:rPr>
              <a:t>Хууль</a:t>
            </a:r>
            <a:endParaRPr lang="en-US" sz="2800" b="1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defRPr/>
            </a:pPr>
            <a:r>
              <a:rPr lang="mn-MN" sz="2800" b="1">
                <a:latin typeface="Arial" charset="0"/>
                <a:ea typeface="ＭＳ Ｐゴシック" charset="0"/>
                <a:cs typeface="Arial" charset="0"/>
              </a:rPr>
              <a:t>Бусдынхыг эш татсан</a:t>
            </a:r>
            <a:endParaRPr lang="en-US" sz="2800" b="1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defRPr/>
            </a:pPr>
            <a:r>
              <a:rPr lang="mn-MN" sz="2800" b="1">
                <a:latin typeface="Arial" charset="0"/>
                <a:ea typeface="ＭＳ Ｐゴシック" charset="0"/>
                <a:cs typeface="Arial" charset="0"/>
              </a:rPr>
              <a:t>Гайхшрал төрүүлсэн</a:t>
            </a:r>
            <a:endParaRPr lang="en-US" sz="2800" b="1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defRPr/>
            </a:pPr>
            <a:r>
              <a:rPr lang="mn-MN" sz="2800" b="1">
                <a:latin typeface="Arial" charset="0"/>
                <a:ea typeface="ＭＳ Ｐゴシック" charset="0"/>
                <a:cs typeface="Arial" charset="0"/>
              </a:rPr>
              <a:t>Еврей</a:t>
            </a:r>
            <a:endParaRPr lang="en-US" sz="2800" b="1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defRPr/>
            </a:pPr>
            <a:r>
              <a:rPr lang="mn-MN" sz="2800" b="1">
                <a:latin typeface="Arial" charset="0"/>
                <a:ea typeface="ＭＳ Ｐゴシック" charset="0"/>
                <a:cs typeface="Arial" charset="0"/>
              </a:rPr>
              <a:t>Хувьчилсан бус</a:t>
            </a:r>
            <a:endParaRPr lang="en-US" sz="2800" b="1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664075" y="1600200"/>
            <a:ext cx="44799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Бусдыг эрэлхийлсэн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Өөрийгөө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Эрх мэдэл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Онгод оруулсан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</a:t>
            </a: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рамей 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Хувьчилсан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8412163" y="76200"/>
            <a:ext cx="692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latin typeface="Arial" charset="0"/>
              </a:rPr>
              <a:t>126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  <p:bldP spid="7987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Шинэ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гэрээний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суурь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Та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энэхүү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слайдыг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үнэ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төлбөргүй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татаж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авна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уу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05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5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94221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scrollof5booksofmo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295400"/>
            <a:ext cx="40417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8247063" y="0"/>
            <a:ext cx="725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107</a:t>
            </a:r>
            <a:br>
              <a:rPr lang="en-US" sz="2000" b="1"/>
            </a:br>
            <a:r>
              <a:rPr lang="en-US" sz="2000" b="1"/>
              <a:t>115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250825" y="152400"/>
            <a:ext cx="7996238" cy="9001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mn-MN" sz="3600">
                <a:effectLst>
                  <a:outerShdw blurRad="38100" dist="38100" dir="2700000" algn="tl">
                    <a:srgbClr val="003B76"/>
                  </a:outerShdw>
                </a:effectLst>
              </a:rPr>
              <a:t>Иудейчүүд Самаричуудыг үзэн ядах болсон шалтгаанууд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909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267200" y="1196975"/>
            <a:ext cx="4876800" cy="5432425"/>
          </a:xfrm>
        </p:spPr>
        <p:txBody>
          <a:bodyPr/>
          <a:lstStyle/>
          <a:p>
            <a:pPr marL="277813" indent="-277813" eaLnBrk="1" hangingPunct="1">
              <a:buFont typeface="Wingdings" charset="0"/>
              <a:buNone/>
              <a:defRPr/>
            </a:pPr>
            <a:r>
              <a:rPr lang="mn-MN" sz="2400" u="sng">
                <a:latin typeface="Verdana" charset="0"/>
                <a:ea typeface="ＭＳ Ｐゴシック" charset="0"/>
                <a:cs typeface="ＭＳ Ｐゴシック" charset="0"/>
              </a:rPr>
              <a:t>Хаадын дэд</a:t>
            </a:r>
            <a:r>
              <a:rPr lang="en-US" sz="2400" u="sng">
                <a:latin typeface="Verdana" charset="0"/>
                <a:ea typeface="ＭＳ Ｐゴシック" charset="0"/>
                <a:cs typeface="ＭＳ Ｐゴシック" charset="0"/>
              </a:rPr>
              <a:t> 17:24-33</a:t>
            </a:r>
            <a:r>
              <a:rPr lang="mn-MN" sz="2400" u="sng">
                <a:latin typeface="Verdana" charset="0"/>
                <a:ea typeface="ＭＳ Ｐゴシック" charset="0"/>
                <a:cs typeface="ＭＳ Ｐゴシック" charset="0"/>
              </a:rPr>
              <a:t>-ыг хар</a:t>
            </a:r>
            <a:endParaRPr lang="en-US" sz="2400" u="sng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Өвөг дээдэс холилдсон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3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Шүтээн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3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Езрагийн шинэчлэлийг эсэргүүцсэн 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3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Синхретизм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3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Геризим уулан дээрх дуган 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3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Иерусалимын сүм дээр хүмүүсийн яснуудыг тараасан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3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Иудей аянчингууд руу дайрсан 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7813" indent="-277813" eaLnBrk="1" hangingPunct="1">
              <a:buFont typeface="Wingdings" charset="0"/>
              <a:buNone/>
              <a:defRPr/>
            </a:pPr>
            <a:r>
              <a:rPr lang="en-US" sz="2300">
                <a:latin typeface="Verdana" charset="0"/>
                <a:ea typeface="ＭＳ Ｐゴシック" charset="0"/>
                <a:cs typeface="ＭＳ Ｐゴシック" charset="0"/>
              </a:rPr>
              <a:t>•	</a:t>
            </a:r>
            <a:r>
              <a:rPr lang="mn-MN" sz="2300">
                <a:latin typeface="Verdana" charset="0"/>
                <a:ea typeface="ＭＳ Ｐゴシック" charset="0"/>
                <a:cs typeface="ＭＳ Ｐゴシック" charset="0"/>
              </a:rPr>
              <a:t>Мосегийн таван номыг л Сударт тооцсон</a:t>
            </a:r>
            <a:endParaRPr lang="en-US" sz="23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3" name="Text Box 10"/>
          <p:cNvSpPr txBox="1">
            <a:spLocks noChangeArrowheads="1"/>
          </p:cNvSpPr>
          <p:nvPr/>
        </p:nvSpPr>
        <p:spPr bwMode="auto">
          <a:xfrm>
            <a:off x="2051050" y="6524625"/>
            <a:ext cx="7077075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Coleman, </a:t>
            </a:r>
            <a:r>
              <a:rPr lang="en-US" sz="1800" i="1"/>
              <a:t>Today</a:t>
            </a:r>
            <a:r>
              <a:rPr lang="fr-FR" altLang="ja-JP" sz="1800" i="1"/>
              <a:t>'</a:t>
            </a:r>
            <a:r>
              <a:rPr lang="en-US" sz="1800" i="1"/>
              <a:t>s Handbook of Bible Times &amp; Customs</a:t>
            </a:r>
            <a:r>
              <a:rPr lang="en-US" sz="1800"/>
              <a:t>, 254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01750"/>
          </a:xfrm>
          <a:solidFill>
            <a:srgbClr val="660066"/>
          </a:solidFill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  <a:cs typeface="ＭＳ Ｐゴシック" charset="0"/>
              </a:rPr>
              <a:t>Сүсэгтний эсрэг гадуурхал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341438"/>
            <a:ext cx="8959850" cy="5287962"/>
          </a:xfrm>
        </p:spPr>
        <p:txBody>
          <a:bodyPr/>
          <a:lstStyle/>
          <a:p>
            <a:pPr eaLnBrk="1" hangingPunct="1">
              <a:defRPr/>
            </a:pP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Фарисайчууд сүсэгтэн бологсдын </a:t>
            </a:r>
            <a:r>
              <a:rPr lang="mn-MN" sz="280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амьдралыг улам төвөгтэй </a:t>
            </a: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болгосон </a:t>
            </a: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(Ma</a:t>
            </a: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т</a:t>
            </a: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. 23:15). </a:t>
            </a:r>
          </a:p>
          <a:p>
            <a:pPr eaLnBrk="1" hangingPunct="1">
              <a:defRPr/>
            </a:pPr>
            <a:r>
              <a:rPr lang="mn-MN" sz="280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Харь гарал үүслээсээ болоод </a:t>
            </a: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сүсэгтнүүд гадуурхагдсан. </a:t>
            </a: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Сүсэгтнүүд  </a:t>
            </a:r>
            <a:r>
              <a:rPr lang="mn-MN" sz="280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өөрсдийнхөө хийсэн эргэлтийн аргачлалаас болоод </a:t>
            </a: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хэрэгтэн болсон.</a:t>
            </a: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Иудейчүүд тэднийг </a:t>
            </a:r>
            <a:r>
              <a:rPr lang="mn-MN" sz="280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шашны удирдлагад тавихаас </a:t>
            </a: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татгалзсан</a:t>
            </a:r>
            <a:r>
              <a:rPr lang="en-US" sz="280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. </a:t>
            </a:r>
          </a:p>
          <a:p>
            <a:pPr eaLnBrk="1" hangingPunct="1">
              <a:defRPr/>
            </a:pP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Иудейчүүд тэднийг</a:t>
            </a: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mn-MN" sz="280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бутач хэмээн</a:t>
            </a: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mn-MN" sz="2800">
                <a:latin typeface="Verdana" charset="0"/>
                <a:ea typeface="ＭＳ Ｐゴシック" charset="0"/>
                <a:cs typeface="ＭＳ Ｐゴシック" charset="0"/>
              </a:rPr>
              <a:t>үзсэн учир нь бүх харь бүсгүйчүүдийг биеэ үнэлэгч хэмээн тооцсон </a:t>
            </a: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-671635">
            <a:off x="1328738" y="2543175"/>
            <a:ext cx="7543800" cy="3540125"/>
          </a:xfrm>
          <a:prstGeom prst="rect">
            <a:avLst/>
          </a:prstGeom>
          <a:gradFill rotWithShape="1">
            <a:gsLst>
              <a:gs pos="0">
                <a:srgbClr val="5E2F00"/>
              </a:gs>
              <a:gs pos="100000">
                <a:srgbClr val="CC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800"/>
              <a:t>Матай</a:t>
            </a:r>
            <a:r>
              <a:rPr lang="en-US" sz="2800"/>
              <a:t> 23:15  </a:t>
            </a:r>
            <a:r>
              <a:rPr lang="ja-JP" altLang="en-US" sz="2800"/>
              <a:t>“</a:t>
            </a:r>
            <a:r>
              <a:rPr lang="mn-MN" altLang="ja-JP" sz="2800"/>
              <a:t>Хоёр нүүрт хуулийн багш нар, фарисайчууд та нар золгүй еэ! Юу гэвэл, та нар ганц хүнийг ч гэсэн сүсэгтнээ болгохын тулд тэнгис газаргүй хөндлөн гулд явдаг. Түүнийг сүсэгтэн болоход та нар түүнийг өөрсдөөсөө хоёр дахин дор тамын хүү болгодог ажээ.</a:t>
            </a:r>
            <a:r>
              <a:rPr lang="ja-JP" altLang="en-US" sz="2800"/>
              <a:t>”</a:t>
            </a:r>
            <a:endParaRPr lang="en-US" sz="2800"/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1981200" y="6415088"/>
            <a:ext cx="707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Coleman, </a:t>
            </a:r>
            <a:r>
              <a:rPr lang="en-US" sz="1800" i="1"/>
              <a:t>Today</a:t>
            </a:r>
            <a:r>
              <a:rPr lang="fr-FR" altLang="ja-JP" sz="1800" i="1"/>
              <a:t>'</a:t>
            </a:r>
            <a:r>
              <a:rPr lang="en-US" sz="1800" i="1"/>
              <a:t>s Handbook of Bible Times &amp; Customs</a:t>
            </a:r>
            <a:r>
              <a:rPr lang="en-US" sz="1800"/>
              <a:t>, 254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/>
      <p:bldP spid="90116" grpId="0" animBg="1"/>
      <p:bldP spid="901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AutoShape 2"/>
          <p:cNvSpPr>
            <a:spLocks noGrp="1" noChangeArrowheads="1"/>
          </p:cNvSpPr>
          <p:nvPr>
            <p:ph type="title"/>
          </p:nvPr>
        </p:nvSpPr>
        <p:spPr>
          <a:xfrm>
            <a:off x="468313" y="-234950"/>
            <a:ext cx="8229600" cy="865188"/>
          </a:xfrm>
        </p:spPr>
        <p:txBody>
          <a:bodyPr/>
          <a:lstStyle/>
          <a:p>
            <a:pPr eaLnBrk="1" hangingPunct="1"/>
            <a:r>
              <a:rPr lang="mn-MN" sz="3200">
                <a:latin typeface="Arial" charset="0"/>
                <a:ea typeface="ＭＳ Ｐゴシック" charset="0"/>
                <a:cs typeface="ＭＳ Ｐゴシック" charset="0"/>
              </a:rPr>
              <a:t>Иудейн шашны бүлэглэлүүд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0" y="18478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tabLst>
                <a:tab pos="2654300" algn="l"/>
                <a:tab pos="3886200" algn="l"/>
                <a:tab pos="4330700" algn="l"/>
                <a:tab pos="4800600" algn="l"/>
                <a:tab pos="5600700" algn="l"/>
                <a:tab pos="5715000" algn="l"/>
              </a:tabLst>
            </a:pPr>
            <a:endParaRPr lang="en-US" sz="3200">
              <a:latin typeface="Arial" charset="0"/>
            </a:endParaRPr>
          </a:p>
        </p:txBody>
      </p:sp>
      <p:graphicFrame>
        <p:nvGraphicFramePr>
          <p:cNvPr id="27756" name="Group 108"/>
          <p:cNvGraphicFramePr>
            <a:graphicFrameLocks noGrp="1"/>
          </p:cNvGraphicFramePr>
          <p:nvPr/>
        </p:nvGraphicFramePr>
        <p:xfrm>
          <a:off x="-25400" y="1431925"/>
          <a:ext cx="9231313" cy="5684838"/>
        </p:xfrm>
        <a:graphic>
          <a:graphicData uri="http://schemas.openxmlformats.org/drawingml/2006/table">
            <a:tbl>
              <a:tblPr/>
              <a:tblGrid>
                <a:gridCol w="2582863"/>
                <a:gridCol w="2990850"/>
                <a:gridCol w="3657600"/>
              </a:tblGrid>
              <a:tr h="141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114800" algn="l"/>
                          <a:tab pos="4800600" algn="l"/>
                          <a:tab pos="5600700" algn="l"/>
                          <a:tab pos="5715000" algn="l"/>
                        </a:tabLst>
                      </a:pPr>
                      <a:r>
                        <a:rPr kumimoji="0" lang="mn-MN" altLang="zh-CN" sz="29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SimSun" charset="0"/>
                          <a:cs typeface="SimSun" charset="0"/>
                        </a:rPr>
                        <a:t>Онцлог шинж </a:t>
                      </a:r>
                      <a:endParaRPr kumimoji="0" lang="en-US" altLang="zh-C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114800" algn="l"/>
                          <a:tab pos="4800600" algn="l"/>
                          <a:tab pos="5600700" algn="l"/>
                          <a:tab pos="5715000" algn="l"/>
                        </a:tabLst>
                      </a:pPr>
                      <a:r>
                        <a:rPr kumimoji="0" lang="mn-MN" altLang="zh-CN" sz="29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achine" charset="0"/>
                          <a:ea typeface="SimSun" charset="0"/>
                          <a:cs typeface="SimSun" charset="0"/>
                        </a:rPr>
                        <a:t>Орчин цагийн христэч парралел</a:t>
                      </a:r>
                      <a:endParaRPr kumimoji="0" lang="en-US" altLang="zh-C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114800" algn="l"/>
                          <a:tab pos="4800600" algn="l"/>
                          <a:tab pos="5600700" algn="l"/>
                          <a:tab pos="5715000" algn="l"/>
                        </a:tabLst>
                      </a:pPr>
                      <a:r>
                        <a:rPr kumimoji="0" lang="en-US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a.</a:t>
                      </a:r>
                      <a:r>
                        <a:rPr kumimoji="0" lang="mn-MN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Фарисайчууд </a:t>
                      </a:r>
                      <a:r>
                        <a:rPr kumimoji="0" lang="en-US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 </a:t>
                      </a:r>
                      <a:endParaRPr kumimoji="0" lang="en-US" altLang="zh-C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114800" algn="l"/>
                          <a:tab pos="4800600" algn="l"/>
                          <a:tab pos="5600700" algn="l"/>
                          <a:tab pos="5715000" algn="l"/>
                        </a:tabLst>
                      </a:pPr>
                      <a:r>
                        <a:rPr kumimoji="0" lang="en-US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b.  </a:t>
                      </a:r>
                      <a:r>
                        <a:rPr kumimoji="0" lang="mn-MN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Садукайчууд</a:t>
                      </a:r>
                      <a:endParaRPr kumimoji="0" lang="en-US" altLang="zh-C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114800" algn="l"/>
                          <a:tab pos="4800600" algn="l"/>
                          <a:tab pos="5600700" algn="l"/>
                          <a:tab pos="5715000" algn="l"/>
                        </a:tabLst>
                      </a:pPr>
                      <a:r>
                        <a:rPr kumimoji="0" lang="en-US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c.  </a:t>
                      </a:r>
                      <a:r>
                        <a:rPr kumimoji="0" lang="mn-MN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Ессенчүүд</a:t>
                      </a:r>
                      <a:endParaRPr kumimoji="0" lang="en-US" altLang="zh-C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6200" algn="l"/>
                          <a:tab pos="4114800" algn="l"/>
                          <a:tab pos="4800600" algn="l"/>
                          <a:tab pos="5600700" algn="l"/>
                          <a:tab pos="5715000" algn="l"/>
                        </a:tabLst>
                      </a:pPr>
                      <a:r>
                        <a:rPr kumimoji="0" lang="en-US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d.  </a:t>
                      </a:r>
                      <a:r>
                        <a:rPr kumimoji="0" lang="mn-MN" altLang="zh-CN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SimSun" charset="0"/>
                          <a:cs typeface="SimSun" charset="0"/>
                        </a:rPr>
                        <a:t>Зейлотчууд </a:t>
                      </a:r>
                      <a:endParaRPr kumimoji="0" lang="en-US" altLang="zh-C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3" name="Text Box 101"/>
          <p:cNvSpPr txBox="1">
            <a:spLocks noChangeArrowheads="1"/>
          </p:cNvSpPr>
          <p:nvPr/>
        </p:nvSpPr>
        <p:spPr bwMode="auto">
          <a:xfrm>
            <a:off x="92075" y="415925"/>
            <a:ext cx="9448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n-MN" sz="2000"/>
              <a:t>Жижиг бүлгүүд</a:t>
            </a:r>
            <a:r>
              <a:rPr lang="en-US" sz="2000"/>
              <a:t>: </a:t>
            </a:r>
            <a:r>
              <a:rPr lang="mn-MN" sz="2000"/>
              <a:t>Баг болгонд даалгасан шашны бүлгэмийн онцлог шинжийг тогтоож орчин цагийн сүм чуулгантай дөхөж очих парралелийг гарга </a:t>
            </a:r>
            <a:r>
              <a:rPr lang="en-US" sz="2000"/>
              <a:t> </a:t>
            </a:r>
          </a:p>
        </p:txBody>
      </p:sp>
      <p:sp>
        <p:nvSpPr>
          <p:cNvPr id="82974" name="Text Box 103"/>
          <p:cNvSpPr txBox="1">
            <a:spLocks noChangeArrowheads="1"/>
          </p:cNvSpPr>
          <p:nvPr/>
        </p:nvSpPr>
        <p:spPr bwMode="auto">
          <a:xfrm>
            <a:off x="8247063" y="0"/>
            <a:ext cx="725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115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5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8369</TotalTime>
  <Words>1658</Words>
  <Application>Microsoft Macintosh PowerPoint</Application>
  <PresentationFormat>On-screen Show (4:3)</PresentationFormat>
  <Paragraphs>449</Paragraphs>
  <Slides>65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65</vt:i4>
      </vt:variant>
    </vt:vector>
  </HeadingPairs>
  <TitlesOfParts>
    <vt:vector size="85" baseType="lpstr">
      <vt:lpstr>Verdana</vt:lpstr>
      <vt:lpstr>ＭＳ Ｐゴシック</vt:lpstr>
      <vt:lpstr>Arial</vt:lpstr>
      <vt:lpstr>Wingdings</vt:lpstr>
      <vt:lpstr>Garamond</vt:lpstr>
      <vt:lpstr>Times New Roman</vt:lpstr>
      <vt:lpstr>SimSun</vt:lpstr>
      <vt:lpstr>Machine</vt:lpstr>
      <vt:lpstr>Times</vt:lpstr>
      <vt:lpstr>A_Bernhard</vt:lpstr>
      <vt:lpstr>MS Mincho</vt:lpstr>
      <vt:lpstr>Arial Narrow</vt:lpstr>
      <vt:lpstr>Franklin Gothic Medium</vt:lpstr>
      <vt:lpstr>Globe</vt:lpstr>
      <vt:lpstr>Capsules</vt:lpstr>
      <vt:lpstr>Stream</vt:lpstr>
      <vt:lpstr>Beam</vt:lpstr>
      <vt:lpstr>Columns</vt:lpstr>
      <vt:lpstr>1_Globe</vt:lpstr>
      <vt:lpstr>Orbit</vt:lpstr>
      <vt:lpstr>Иудейн Шашны Бүлэглэлүүд</vt:lpstr>
      <vt:lpstr>Сүнлэг байдал гэж юу вэ?</vt:lpstr>
      <vt:lpstr>Бусад шашнууд Сүнслэг байдлын тал дээр ч мөн адил маргалддаг</vt:lpstr>
      <vt:lpstr>Израйль дахь шашны зан байдал </vt:lpstr>
      <vt:lpstr>Самаричууд Иудейн шашны гол урсгалаас ангид байсан </vt:lpstr>
      <vt:lpstr>Иудейчүүд Самаричуудыг үзэн ядах болсон шалтгаанууд</vt:lpstr>
      <vt:lpstr>PowerPoint Presentation</vt:lpstr>
      <vt:lpstr>Сүсэгтний эсрэг гадуурхал </vt:lpstr>
      <vt:lpstr>Иудейн шашны бүлэглэлүүд</vt:lpstr>
      <vt:lpstr>Фарисайчууд </vt:lpstr>
      <vt:lpstr>Эзэнтэй ойр байх</vt:lpstr>
      <vt:lpstr>Иудейн Шашны Бүлэглэлүүд</vt:lpstr>
      <vt:lpstr>Иудейн Шашны Бүлэглэлүүд</vt:lpstr>
      <vt:lpstr>Фарисайчууд</vt:lpstr>
      <vt:lpstr>Фарисайчууд  &amp; Сахиусууд</vt:lpstr>
      <vt:lpstr>Фарисайчуудын шинж чанар  (үргэлжлэл)</vt:lpstr>
      <vt:lpstr>Хятадын Фарисайчууд?</vt:lpstr>
      <vt:lpstr>Садукайчууд</vt:lpstr>
      <vt:lpstr>Иудейн Шашны Бүлэглэлүүд</vt:lpstr>
      <vt:lpstr>Садукайчууд</vt:lpstr>
      <vt:lpstr>Садукайчууд Иерусалим руу дайралдсан хаалгаараа орж байв!</vt:lpstr>
      <vt:lpstr>Хааны битүү галерей (Stoa)</vt:lpstr>
      <vt:lpstr>Хааны галлерейн дотор тал</vt:lpstr>
      <vt:lpstr>Санхедрин зөвлөл уулздаг газар </vt:lpstr>
      <vt:lpstr>Есүсийн хууль бус шүүх ажиллагаа</vt:lpstr>
      <vt:lpstr>Иудейн ахмадууд хэн байсан бэ?</vt:lpstr>
      <vt:lpstr>Фарисайчууд &amp; Садукайчууд хоёланд нь үнэнч байдал дутагдсан</vt:lpstr>
      <vt:lpstr>Ессенчүүд</vt:lpstr>
      <vt:lpstr>Илүү үнэнч Иудейзм цөлд байгуулагджээ </vt:lpstr>
      <vt:lpstr>Ессенчүүд &amp; Зеалотчууд Иерусалимыг эсэргүүцэх хүртэл Мөхсөн Тэнгисийн ойр хавьцаа зөвхөн амьтад л амьдардаг байжээ </vt:lpstr>
      <vt:lpstr>Иудейн Шашны Бүлэглэлүүд</vt:lpstr>
      <vt:lpstr>Eссенчүүд</vt:lpstr>
      <vt:lpstr>Ecceнчүүд</vt:lpstr>
      <vt:lpstr>Татарж буй Мөхсөн Тэнгис</vt:lpstr>
      <vt:lpstr>Мөхсөн Тэнгис–Өмнө нь &amp; Одоо</vt:lpstr>
      <vt:lpstr>Давст Нуур</vt:lpstr>
      <vt:lpstr>Содом Уул</vt:lpstr>
      <vt:lpstr>“Мөхсөн Тэнгисийн Ажлууд”</vt:lpstr>
      <vt:lpstr>Зеалотчууд</vt:lpstr>
      <vt:lpstr>Иудейн Шашны Бүлэглэлүүд</vt:lpstr>
      <vt:lpstr>Зеалотчууд</vt:lpstr>
      <vt:lpstr>Зеалотчууд Ромын ололт амжилтанд дургуйлахсан </vt:lpstr>
      <vt:lpstr>Зеалотчууд Сүмтэй өөрсдийгөө адитгасан </vt:lpstr>
      <vt:lpstr>Зеалотчууд</vt:lpstr>
      <vt:lpstr>Zealot Loyalty</vt:lpstr>
      <vt:lpstr>PowerPoint Presentation</vt:lpstr>
      <vt:lpstr>Есүсийн арван хоёр дагалдагчид</vt:lpstr>
      <vt:lpstr>Maсадагийн нөөцлүүр</vt:lpstr>
      <vt:lpstr>PowerPoint Presentation</vt:lpstr>
      <vt:lpstr>Херодын умард Орд харш </vt:lpstr>
      <vt:lpstr>Умард Масада дахь Орд харш</vt:lpstr>
      <vt:lpstr>Эртний хүмүүс Масада руу хэрхэн авирдаг байсан бэ?</vt:lpstr>
      <vt:lpstr>Орчин цагийн хүмүүс Масада руу хэрхэн авирдаг вэ?</vt:lpstr>
      <vt:lpstr>Ромын Довтолгоо</vt:lpstr>
      <vt:lpstr>Иудейн Шашны Бүлэглэлүүд</vt:lpstr>
      <vt:lpstr>Сикарий ба Херодынхон </vt:lpstr>
      <vt:lpstr>Тархсан Иудейчүүд</vt:lpstr>
      <vt:lpstr>Корнель</vt:lpstr>
      <vt:lpstr>Тархсан Иудейзмд гарсан өөрчлөлтүүд </vt:lpstr>
      <vt:lpstr>Тархсан Иудейзмд гарсан өөрчлөлтүүд </vt:lpstr>
      <vt:lpstr>Тархсан Иудейзмд гарсан өөрчлөлтүүд </vt:lpstr>
      <vt:lpstr>Тархсан Иудейзмд гарсан өөрчлөлтүүд </vt:lpstr>
      <vt:lpstr>Раббинуудын хувьд • Дагалдуулах • Есүс</vt:lpstr>
      <vt:lpstr>Шинэ гэрээний суурь • BibleStudyDownloads.org</vt:lpstr>
      <vt:lpstr>Black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Jewish Sects</dc:title>
  <dc:creator>Rick Griffith</dc:creator>
  <cp:lastModifiedBy>Rick Griffith</cp:lastModifiedBy>
  <cp:revision>298</cp:revision>
  <dcterms:created xsi:type="dcterms:W3CDTF">2009-09-11T06:05:55Z</dcterms:created>
  <dcterms:modified xsi:type="dcterms:W3CDTF">2016-02-08T13:42:04Z</dcterms:modified>
</cp:coreProperties>
</file>